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7"/>
  </p:notesMasterIdLst>
  <p:sldIdLst>
    <p:sldId id="276" r:id="rId3"/>
    <p:sldId id="257" r:id="rId4"/>
    <p:sldId id="258" r:id="rId5"/>
    <p:sldId id="278" r:id="rId6"/>
    <p:sldId id="277" r:id="rId8"/>
    <p:sldId id="259" r:id="rId9"/>
    <p:sldId id="260" r:id="rId10"/>
    <p:sldId id="261" r:id="rId11"/>
    <p:sldId id="262" r:id="rId12"/>
    <p:sldId id="272" r:id="rId13"/>
    <p:sldId id="349" r:id="rId14"/>
    <p:sldId id="316" r:id="rId15"/>
    <p:sldId id="279" r:id="rId16"/>
    <p:sldId id="280" r:id="rId17"/>
    <p:sldId id="281" r:id="rId18"/>
    <p:sldId id="282" r:id="rId19"/>
    <p:sldId id="283" r:id="rId20"/>
    <p:sldId id="288" r:id="rId21"/>
    <p:sldId id="284" r:id="rId22"/>
    <p:sldId id="285" r:id="rId23"/>
    <p:sldId id="286" r:id="rId24"/>
    <p:sldId id="287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301" r:id="rId35"/>
    <p:sldId id="302" r:id="rId36"/>
    <p:sldId id="303" r:id="rId37"/>
    <p:sldId id="308" r:id="rId38"/>
    <p:sldId id="307" r:id="rId39"/>
    <p:sldId id="305" r:id="rId40"/>
    <p:sldId id="306" r:id="rId41"/>
    <p:sldId id="317" r:id="rId42"/>
    <p:sldId id="318" r:id="rId43"/>
    <p:sldId id="274" r:id="rId4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DB0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58" autoAdjust="0"/>
    <p:restoredTop sz="96366" autoAdjust="0"/>
  </p:normalViewPr>
  <p:slideViewPr>
    <p:cSldViewPr snapToGrid="0">
      <p:cViewPr varScale="1">
        <p:scale>
          <a:sx n="110" d="100"/>
          <a:sy n="110" d="100"/>
        </p:scale>
        <p:origin x="34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7" Type="http://schemas.openxmlformats.org/officeDocument/2006/relationships/tableStyles" Target="tableStyles.xml"/><Relationship Id="rId46" Type="http://schemas.openxmlformats.org/officeDocument/2006/relationships/viewProps" Target="viewProps.xml"/><Relationship Id="rId45" Type="http://schemas.openxmlformats.org/officeDocument/2006/relationships/presProps" Target="presProps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4A05BC-8DA3-4EC8-A3FD-D02F12F7D59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BB4AFE-FF20-4197-AF2B-C69B97376E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BB4AFE-FF20-4197-AF2B-C69B97376E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  <a:endParaRPr lang="en-US" sz="8000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  <a:endParaRPr lang="en-US" sz="80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  <a:endParaRPr lang="en-US" sz="8000" dirty="0">
              <a:solidFill>
                <a:schemeClr val="accent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  <a:endParaRPr lang="en-US" sz="8000" dirty="0">
              <a:solidFill>
                <a:schemeClr val="accent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 panose="020B0604020202020204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hyperlink" Target="https://github.com/lonsty/submodule.git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hyperlink" Target="https://github.com/romkatv/powerlevel10k" TargetMode="External"/><Relationship Id="rId3" Type="http://schemas.openxmlformats.org/officeDocument/2006/relationships/hyperlink" Target="https://github.com/ohmyzsh/ohmyzsh" TargetMode="External"/><Relationship Id="rId2" Type="http://schemas.openxmlformats.org/officeDocument/2006/relationships/hyperlink" Target="https://github.com/cli/cli" TargetMode="External"/><Relationship Id="rId1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hyperlink" Target="https://github.com/lonsty/demo.git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2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5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7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8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9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0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4.png"/></Relationships>
</file>

<file path=ppt/slides/_rels/slide4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hyperlink" Target="https://github.com/carloscuesta/gitmoji" TargetMode="External"/><Relationship Id="rId2" Type="http://schemas.openxmlformats.org/officeDocument/2006/relationships/image" Target="../media/image43.png"/><Relationship Id="rId1" Type="http://schemas.openxmlformats.org/officeDocument/2006/relationships/image" Target="../media/image42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hyperlink" Target="https://www.conventionalcommits.org/" TargetMode="Externa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hyperlink" Target="http://lonsty.me/archives/git-remove-blob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/>
          <p:nvPr/>
        </p:nvSpPr>
        <p:spPr>
          <a:xfrm>
            <a:off x="1088250" y="787990"/>
            <a:ext cx="6075552" cy="491807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r"/>
            <a:r>
              <a:rPr lang="en-US" altLang="ja-JP" sz="5400" cap="none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</a:t>
            </a:r>
            <a:r>
              <a:rPr lang="en-US" altLang="zh-CN" sz="5400" cap="none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it</a:t>
            </a:r>
            <a:r>
              <a:rPr lang="en-US" altLang="ja-JP" sz="5400" cap="none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</a:t>
            </a:r>
            <a:r>
              <a:rPr lang="zh-CN" altLang="en-US" sz="5400" cap="none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与 版本控制</a:t>
            </a:r>
            <a:endParaRPr lang="ja-JP" altLang="en-US" sz="5400" cap="none" dirty="0"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5" name="Subtitle 2"/>
          <p:cNvSpPr txBox="1"/>
          <p:nvPr/>
        </p:nvSpPr>
        <p:spPr>
          <a:xfrm>
            <a:off x="7837958" y="787990"/>
            <a:ext cx="2950765" cy="4918075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20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8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6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4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100000"/>
              <a:buFont typeface="Arial" panose="020B0604020202020204"/>
              <a:buChar char="•"/>
              <a:defRPr sz="1200" kern="1200" cap="sm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50000"/>
                      <a:lumOff val="50000"/>
                      <a:alpha val="20000"/>
                    </a:scheme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2020/10/2</a:t>
            </a:r>
            <a:r>
              <a:rPr lang="" alt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7</a:t>
            </a:r>
            <a:endParaRPr lang="en-US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0" indent="0">
              <a:buNone/>
            </a:pPr>
            <a:r>
              <a:rPr lang="ja-JP" altLang="en-US" dirty="0">
                <a:effectLst>
                  <a:glow rad="38100">
                    <a:prstClr val="black">
                      <a:lumMod val="50000"/>
                      <a:lumOff val="50000"/>
                      <a:alpha val="20000"/>
                    </a:prstClr>
                  </a:glow>
                  <a:outerShdw blurRad="44450" dist="12700" dir="13860000" algn="tl" rotWithShape="0">
                    <a:srgbClr val="000000">
                      <a:alpha val="2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肖强</a:t>
            </a:r>
            <a:endParaRPr lang="en-US" dirty="0">
              <a:effectLst>
                <a:glow rad="38100">
                  <a:prstClr val="black">
                    <a:lumMod val="50000"/>
                    <a:lumOff val="50000"/>
                    <a:alpha val="20000"/>
                  </a:prstClr>
                </a:glow>
                <a:outerShdw blurRad="44450" dist="12700" dir="13860000" algn="tl" rotWithShape="0">
                  <a:srgbClr val="000000">
                    <a:alpha val="20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>
            <a:off x="7464053" y="1412358"/>
            <a:ext cx="1" cy="3668231"/>
          </a:xfrm>
          <a:prstGeom prst="straightConnector1">
            <a:avLst/>
          </a:prstGeom>
          <a:ln w="28575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-409353"/>
            <a:ext cx="9905998" cy="1905000"/>
          </a:xfrm>
        </p:spPr>
        <p:txBody>
          <a:bodyPr/>
          <a:lstStyle/>
          <a:p>
            <a:r>
              <a:rPr lang="en-US" cap="none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Git submodule</a:t>
            </a:r>
            <a:endParaRPr lang="en-US" cap="none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41413" y="1536143"/>
            <a:ext cx="7341781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Arial" panose="020B0604020202020204"/>
                <a:ea typeface="+mn-lt"/>
                <a:cs typeface="Arial" panose="020B0604020202020204"/>
              </a:rPr>
              <a:t>$ 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git submodule add 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  <a:hlinkClick r:id="rId1"/>
              </a:rPr>
              <a:t>https://github.com/lonsty/submodule.git</a:t>
            </a:r>
            <a:endParaRPr lang="en-US" dirty="0">
              <a:latin typeface="Arial" panose="020B0604020202020204"/>
              <a:ea typeface="+mn-lt"/>
              <a:cs typeface="Arial" panose="020B0604020202020204"/>
            </a:endParaRPr>
          </a:p>
          <a:p>
            <a:r>
              <a:rPr lang="en-US" dirty="0">
                <a:solidFill>
                  <a:schemeClr val="accent6"/>
                </a:solidFill>
                <a:latin typeface="Arial" panose="020B0604020202020204"/>
                <a:cs typeface="Arial" panose="020B0604020202020204"/>
              </a:rPr>
              <a:t>$ 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git add submodule/</a:t>
            </a:r>
            <a:endParaRPr lang="en-US" dirty="0">
              <a:latin typeface="Arial" panose="020B0604020202020204"/>
              <a:ea typeface="+mn-lt"/>
              <a:cs typeface="Arial" panose="020B0604020202020204"/>
            </a:endParaRPr>
          </a:p>
          <a:p>
            <a:r>
              <a:rPr lang="en-US" dirty="0">
                <a:solidFill>
                  <a:schemeClr val="accent6"/>
                </a:solidFill>
                <a:latin typeface="Arial" panose="020B0604020202020204"/>
                <a:ea typeface="+mn-lt"/>
                <a:cs typeface="Arial" panose="020B0604020202020204"/>
              </a:rPr>
              <a:t>$ 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git commit –m "feat: create submodule"</a:t>
            </a:r>
            <a:endParaRPr lang="en-US" dirty="0">
              <a:latin typeface="Arial" panose="020B0604020202020204"/>
              <a:ea typeface="+mn-lt"/>
              <a:cs typeface="Arial" panose="020B0604020202020204"/>
            </a:endParaRPr>
          </a:p>
          <a:p>
            <a:r>
              <a:rPr lang="en-US" dirty="0">
                <a:solidFill>
                  <a:schemeClr val="accent6"/>
                </a:solidFill>
                <a:latin typeface="Arial" panose="020B0604020202020204"/>
                <a:ea typeface="+mn-lt"/>
                <a:cs typeface="Arial" panose="020B0604020202020204"/>
              </a:rPr>
              <a:t>$ 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git push origin master </a:t>
            </a:r>
            <a:endParaRPr lang="en-US" dirty="0">
              <a:latin typeface="Arial" panose="020B0604020202020204"/>
              <a:ea typeface="+mn-lt"/>
              <a:cs typeface="Arial" panose="020B0604020202020204"/>
            </a:endParaRPr>
          </a:p>
        </p:txBody>
      </p:sp>
      <p:pic>
        <p:nvPicPr>
          <p:cNvPr id="5" name="Picture 6" descr="A screenshot of a cell phone&#10;&#10;Description generated with very high confide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88" y="3271380"/>
            <a:ext cx="6469564" cy="1904944"/>
          </a:xfrm>
          <a:prstGeom prst="rect">
            <a:avLst/>
          </a:prstGeom>
        </p:spPr>
      </p:pic>
      <p:pic>
        <p:nvPicPr>
          <p:cNvPr id="9" name="Picture 10" descr="A screenshot of a cell phone&#10;&#10;Description generated with very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6689" y="3271380"/>
            <a:ext cx="5472223" cy="3052469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144773" y="5929423"/>
            <a:ext cx="5472222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>
                <a:solidFill>
                  <a:schemeClr val="accent6"/>
                </a:solidFill>
                <a:latin typeface="Arial" panose="020B0604020202020204"/>
                <a:ea typeface="+mn-lt"/>
                <a:cs typeface="Arial" panose="020B0604020202020204"/>
              </a:rPr>
              <a:t>$ </a:t>
            </a:r>
            <a:r>
              <a:rPr lang="en-US">
                <a:latin typeface="Arial" panose="020B0604020202020204"/>
                <a:ea typeface="+mn-lt"/>
                <a:cs typeface="Arial" panose="020B0604020202020204"/>
              </a:rPr>
              <a:t>git submodule update --recursive --remote</a:t>
            </a:r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88885" y="5368207"/>
            <a:ext cx="4045688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ja-JP" altLang="en-US">
                <a:solidFill>
                  <a:srgbClr val="00B0F0"/>
                </a:solidFill>
                <a:ea typeface="ＭＳ ゴシック"/>
              </a:rPr>
              <a:t>更新父模块里的所有子模块</a:t>
            </a:r>
            <a:endParaRPr lang="ja-JP" altLang="en-US">
              <a:solidFill>
                <a:srgbClr val="00B0F0"/>
              </a:solidFill>
              <a:ea typeface="ＭＳ ゴシック"/>
            </a:endParaRPr>
          </a:p>
        </p:txBody>
      </p:sp>
      <p:sp>
        <p:nvSpPr>
          <p:cNvPr id="6" name="Rectangle: Rounded Corners 13"/>
          <p:cNvSpPr/>
          <p:nvPr/>
        </p:nvSpPr>
        <p:spPr>
          <a:xfrm>
            <a:off x="988885" y="1312161"/>
            <a:ext cx="7946110" cy="1648294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7" name="Rectangle: Rounded Corners 13"/>
          <p:cNvSpPr/>
          <p:nvPr/>
        </p:nvSpPr>
        <p:spPr>
          <a:xfrm>
            <a:off x="988885" y="5816985"/>
            <a:ext cx="5324829" cy="676000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141413" y="-409353"/>
            <a:ext cx="9905998" cy="1905000"/>
          </a:xfrm>
        </p:spPr>
        <p:txBody>
          <a:bodyPr/>
          <a:p>
            <a:r>
              <a:rPr lang="en-US" cap="none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Suggests</a:t>
            </a:r>
            <a:endParaRPr lang="" altLang="en-US" cap="none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1501775" y="1278255"/>
            <a:ext cx="9185910" cy="46913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多用 git status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：查看当前 working tree 下的这几类文件</a:t>
            </a:r>
            <a:endParaRPr lang="zh-CN" altLang="en-US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staged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: 新增或修改的文件</a:t>
            </a:r>
            <a:r>
              <a:rPr lang="zh-CN" altLang="en-US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已被添加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到 index/staging area</a:t>
            </a:r>
            <a:endParaRPr lang="zh-CN" altLang="en-US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6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unstaged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: 修改的文件还</a:t>
            </a:r>
            <a:r>
              <a:rPr lang="zh-CN" altLang="en-US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未被添加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到 index/staging area</a:t>
            </a:r>
            <a:endParaRPr lang="zh-CN" altLang="en-US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untracked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: </a:t>
            </a:r>
            <a:r>
              <a:rPr lang="zh-CN" altLang="en-US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新增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的文件还未被追踪</a:t>
            </a:r>
            <a:endParaRPr lang="zh-CN" altLang="en-US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endParaRPr lang="zh-CN" altLang="en-US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少用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</a:t>
            </a:r>
            <a:r>
              <a:rPr lang="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add . </a:t>
            </a:r>
            <a:r>
              <a:rPr lang="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（点，指当前目录下的所有文件）</a:t>
            </a:r>
            <a:endParaRPr lang="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某些情况下，需要</a:t>
            </a:r>
            <a:r>
              <a:rPr lang="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保留 </a:t>
            </a:r>
            <a:r>
              <a:rPr lang="" altLang="zh-CN" sz="16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unstaged </a:t>
            </a:r>
            <a:r>
              <a:rPr lang="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和 </a:t>
            </a:r>
            <a:r>
              <a:rPr lang="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untracked </a:t>
            </a:r>
            <a:r>
              <a:rPr lang="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状态的文件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1200150" lvl="2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chemeClr val="accent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unstaged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: 如这部分代码属于另一个功能，可以留在之后提交。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1200150" lvl="2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untracked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: 如一些临时测试代码，垃圾代码，他们没有必要提交到仓库中，今后也没有参考利用的价值。如果提交了，会一直存在于仓库的历史记录中，占用空间。为什么不加到 .gitignore？因为这些文件名称不具通用性，你随意命名的文件可能是别人正想保留的。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有些</a:t>
            </a:r>
            <a:r>
              <a:rPr lang="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不应该被提交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的文件，可能</a:t>
            </a:r>
            <a:r>
              <a:rPr lang="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忘记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加到 </a:t>
            </a:r>
            <a:r>
              <a:rPr lang="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.gitignore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推荐</a:t>
            </a:r>
            <a:r>
              <a:rPr lang="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按功能进行提交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：每一次提交的代码只关乎一个功能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lvl="2" indent="0">
              <a:lnSpc>
                <a:spcPct val="110000"/>
              </a:lnSpc>
              <a:buFont typeface="Courier New" panose="02070309020205020404"/>
              <a:buNone/>
            </a:pP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两种极端的例子：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1200150" lvl="2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等所有功能都完成，十天半个月才提交一次（</a:t>
            </a:r>
            <a:r>
              <a:rPr lang="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无备份，无法精准定位历史提交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）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1200150" lvl="2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修改一个单词拼写、增加一个空格等细微的改动，就提交一次（</a:t>
            </a:r>
            <a:r>
              <a:rPr lang="" altLang="zh-CN" sz="16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太多提交易让人混淆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）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3018155" y="2050415"/>
            <a:ext cx="615569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1"/>
          <p:cNvSpPr txBox="1"/>
          <p:nvPr/>
        </p:nvSpPr>
        <p:spPr>
          <a:xfrm>
            <a:off x="3061970" y="317500"/>
            <a:ext cx="6067425" cy="1732915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altLang="ja-JP" sz="5400" cap="none" dirty="0"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项目实战</a:t>
            </a:r>
            <a:endParaRPr lang="en-US" altLang="ja-JP" sz="5400" cap="none" dirty="0"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algn="ctr"/>
            <a:r>
              <a:rPr lang="en-US" altLang="ja-JP" sz="2800" cap="none" dirty="0">
                <a:solidFill>
                  <a:srgbClr val="92D050"/>
                </a:solidFill>
                <a:effectLst>
                  <a:glow rad="38100">
                    <a:prstClr val="black">
                      <a:lumMod val="65000"/>
                      <a:lumOff val="35000"/>
                      <a:alpha val="50000"/>
                    </a:prst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涵盖 Git 绝大部分使用场景</a:t>
            </a:r>
            <a:endParaRPr lang="en-US" altLang="ja-JP" sz="2800" cap="none" dirty="0">
              <a:solidFill>
                <a:srgbClr val="92D050"/>
              </a:solidFill>
              <a:effectLst>
                <a:glow rad="38100">
                  <a:prstClr val="black">
                    <a:lumMod val="65000"/>
                    <a:lumOff val="35000"/>
                    <a:alpha val="50000"/>
                  </a:prstClr>
                </a:glow>
                <a:outerShdw blurRad="28575" dist="31750" dir="13200000" algn="tl" rotWithShape="0">
                  <a:srgbClr val="000000">
                    <a:alpha val="25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3018155" y="2477770"/>
            <a:ext cx="6155690" cy="30676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项目初始化开发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clone 远端项目开发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解决代码冲突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checkout dev 分支开发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拉取远端新增分支与最新提交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基于 dev 分支 checkout feat 分支开发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将 feat 分支合并到 dev 分支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checkout fix 分支紧急修复 bug 并合并到原始分支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比对历史提交的代码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将 dev 分支合并到 master 分支，打上 tag 发布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拉取远端更新内容，定位任意节点（branch, commit, tag etc.）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/>
          <p:nvPr/>
        </p:nvSpPr>
        <p:spPr>
          <a:xfrm>
            <a:off x="389255" y="197485"/>
            <a:ext cx="5140960" cy="91122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Git 项目初始化开发（1）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99014" y="0"/>
            <a:ext cx="6203731" cy="6858000"/>
          </a:xfrm>
          <a:prstGeom prst="rect">
            <a:avLst/>
          </a:prstGeom>
        </p:spPr>
      </p:pic>
      <p:sp>
        <p:nvSpPr>
          <p:cNvPr id="9" name="TextBox 4"/>
          <p:cNvSpPr txBox="1"/>
          <p:nvPr/>
        </p:nvSpPr>
        <p:spPr>
          <a:xfrm>
            <a:off x="389255" y="913130"/>
            <a:ext cx="4563110" cy="557085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p>
            <a:pPr indent="0">
              <a:lnSpc>
                <a:spcPct val="110000"/>
              </a:lnSpc>
              <a:buFont typeface="Courier New" panose="02070309020205020404"/>
              <a:buNone/>
            </a:pPr>
            <a:r>
              <a:rPr lang="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相关工具：</a:t>
            </a:r>
            <a:endParaRPr lang="" altLang="zh-CN" sz="1600" dirty="0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gh</a:t>
            </a:r>
            <a:endParaRPr lang="" altLang="zh-CN" sz="1600" dirty="0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indent="0">
              <a:lnSpc>
                <a:spcPct val="110000"/>
              </a:lnSpc>
              <a:buFont typeface="Courier New" panose="02070309020205020404"/>
              <a:buNone/>
            </a:pPr>
            <a:r>
              <a:rPr lang="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(</a:t>
            </a:r>
            <a:r>
              <a:rPr lang="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  <a:hlinkClick r:id="rId2" tooltip="" action="ppaction://hlinkfile"/>
              </a:rPr>
              <a:t>https://github.com/cli/cli</a:t>
            </a:r>
            <a:r>
              <a:rPr lang="" altLang="zh-CN" sz="16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)</a:t>
            </a:r>
            <a:endParaRPr lang="" altLang="zh-CN" sz="16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indent="0">
              <a:lnSpc>
                <a:spcPct val="110000"/>
              </a:lnSpc>
              <a:buFont typeface="Courier New" panose="02070309020205020404"/>
              <a:buNone/>
            </a:pP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GitHub’s official command line tool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. 在 terminal 管理 GitHub repo, gist, 及使用API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indent="0">
              <a:lnSpc>
                <a:spcPct val="110000"/>
              </a:lnSpc>
              <a:buFont typeface="Courier New" panose="02070309020205020404"/>
              <a:buNone/>
            </a:pP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Oh-My-Zsh</a:t>
            </a:r>
            <a:endParaRPr lang="" altLang="zh-CN" sz="1600" dirty="0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indent="0">
              <a:lnSpc>
                <a:spcPct val="110000"/>
              </a:lnSpc>
              <a:buFont typeface="Courier New" panose="02070309020205020404"/>
              <a:buNone/>
            </a:pP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(</a:t>
            </a:r>
            <a:r>
              <a:rPr lang="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  <a:hlinkClick r:id="rId3" tooltip="" action="ppaction://hlinkfile"/>
              </a:rPr>
              <a:t>https://github.com/ohmyzsh/ohmyzsh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)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indent="0">
              <a:lnSpc>
                <a:spcPct val="110000"/>
              </a:lnSpc>
              <a:buFont typeface="Courier New" panose="02070309020205020404"/>
              <a:buNone/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  <a:sym typeface="+mn-ea"/>
              </a:rPr>
              <a:t>结合丰富的插件，打造美观高效的 terminal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  <a:sym typeface="+mn-ea"/>
            </a:endParaRPr>
          </a:p>
          <a:p>
            <a:pPr indent="0">
              <a:lnSpc>
                <a:spcPct val="110000"/>
              </a:lnSpc>
              <a:buFont typeface="Courier New" panose="02070309020205020404"/>
              <a:buNone/>
            </a:pP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powerlevel10k</a:t>
            </a:r>
            <a:endParaRPr lang="" altLang="zh-CN" sz="1600" dirty="0">
              <a:solidFill>
                <a:srgbClr val="92D05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indent="0">
              <a:lnSpc>
                <a:spcPct val="110000"/>
              </a:lnSpc>
              <a:buFont typeface="Courier New" panose="02070309020205020404"/>
              <a:buNone/>
            </a:pP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(</a:t>
            </a:r>
            <a:r>
              <a:rPr lang="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  <a:hlinkClick r:id="rId4" tooltip="" action="ppaction://hlinkfile"/>
              </a:rPr>
              <a:t>https://github.com/romkatv/powerlevel10k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)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indent="0">
              <a:lnSpc>
                <a:spcPct val="110000"/>
              </a:lnSpc>
              <a:buFont typeface="Courier New" panose="02070309020205020404"/>
              <a:buNone/>
            </a:pPr>
            <a:r>
              <a:rPr lang="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zsh 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+ </a:t>
            </a:r>
            <a:r>
              <a:rPr lang="en-US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  <a:sym typeface="+mn-ea"/>
              </a:rPr>
              <a:t>powerlevel10k </a:t>
            </a:r>
            <a:r>
              <a:rPr lang="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  <a:sym typeface="+mn-ea"/>
              </a:rPr>
              <a:t>= 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indent="0">
              <a:lnSpc>
                <a:spcPct val="110000"/>
              </a:lnSpc>
              <a:buFont typeface="Courier New" panose="02070309020205020404"/>
              <a:buNone/>
            </a:pP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后面出现的 </a:t>
            </a:r>
            <a:r>
              <a:rPr lang="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glo </a:t>
            </a:r>
            <a:r>
              <a:rPr lang="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是 git log 长命令别名</a:t>
            </a:r>
            <a:endParaRPr lang="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indent="0">
              <a:lnSpc>
                <a:spcPct val="110000"/>
              </a:lnSpc>
              <a:buFont typeface="Courier New" panose="02070309020205020404"/>
              <a:buNone/>
            </a:pPr>
            <a:r>
              <a:rPr lang="" altLang="zh-CN" sz="16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alias glo="git log --graph --pretty=format:'%C(yellow)%h%Creset %C(cyan)-%Creset%C(red)%d%Creset %s %C(cyan)(%cr)%Creset %C(magenta)%an%Creset' --abbrev-commit"</a:t>
            </a:r>
            <a:endParaRPr lang="" altLang="zh-CN" sz="16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5460365" y="4766945"/>
            <a:ext cx="3897630" cy="312420"/>
          </a:xfrm>
          <a:prstGeom prst="roundRect">
            <a:avLst/>
          </a:prstGeom>
          <a:noFill/>
          <a:ln>
            <a:solidFill>
              <a:srgbClr val="FFFF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5" name="直接箭头连接符 4"/>
          <p:cNvCxnSpPr/>
          <p:nvPr/>
        </p:nvCxnSpPr>
        <p:spPr>
          <a:xfrm>
            <a:off x="2617470" y="4376420"/>
            <a:ext cx="2588895" cy="508000"/>
          </a:xfrm>
          <a:prstGeom prst="straightConnector1">
            <a:avLst/>
          </a:prstGeom>
          <a:ln w="38100">
            <a:solidFill>
              <a:srgbClr val="FFFF00"/>
            </a:solidFill>
            <a:headEnd type="none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/>
          <p:nvPr/>
        </p:nvSpPr>
        <p:spPr>
          <a:xfrm>
            <a:off x="389255" y="197484"/>
            <a:ext cx="4748802" cy="1544229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Git 项目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初始化开发（2）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88683" y="80495"/>
            <a:ext cx="6773220" cy="669701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389255" y="197485"/>
            <a:ext cx="4093210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clone 远端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项目开发（1）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43885" y="197682"/>
            <a:ext cx="7554379" cy="62683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389255" y="197485"/>
            <a:ext cx="2169795" cy="290195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clone 远端项目开发（</a:t>
            </a: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2</a:t>
            </a: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95714" y="0"/>
            <a:ext cx="949628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/>
          <p:nvPr/>
        </p:nvSpPr>
        <p:spPr>
          <a:xfrm>
            <a:off x="389255" y="197485"/>
            <a:ext cx="4562475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clone 远端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项目开发（</a:t>
            </a: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3</a:t>
            </a: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12838" y="0"/>
            <a:ext cx="6771952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115138"/>
            <a:ext cx="12192000" cy="5370674"/>
          </a:xfrm>
          <a:prstGeom prst="rect">
            <a:avLst/>
          </a:prstGeom>
        </p:spPr>
      </p:pic>
      <p:sp>
        <p:nvSpPr>
          <p:cNvPr id="3" name="Title 1"/>
          <p:cNvSpPr txBox="1"/>
          <p:nvPr/>
        </p:nvSpPr>
        <p:spPr>
          <a:xfrm>
            <a:off x="389255" y="197485"/>
            <a:ext cx="4562475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clone 远端项目开发（</a:t>
            </a: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4</a:t>
            </a: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85590" y="95250"/>
            <a:ext cx="5467350" cy="6667500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562475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解决代码冲突（1）</a:t>
            </a:r>
            <a:endParaRPr lang="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360" y="-85839"/>
            <a:ext cx="8098463" cy="1151862"/>
          </a:xfrm>
        </p:spPr>
        <p:txBody>
          <a:bodyPr>
            <a:normAutofit/>
          </a:bodyPr>
          <a:lstStyle/>
          <a:p>
            <a:r>
              <a:rPr lang="zh-CN" altLang="en-US" cap="none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为什么要用 </a:t>
            </a:r>
            <a:r>
              <a:rPr lang="en-US" altLang="zh-CN" cap="none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</a:t>
            </a:r>
            <a:r>
              <a:rPr lang="zh-CN" altLang="en-US" cap="none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？</a:t>
            </a:r>
            <a:endParaRPr lang="en-US" cap="none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pic>
        <p:nvPicPr>
          <p:cNvPr id="4" name="内容占位符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18563" y="1452924"/>
            <a:ext cx="4929188" cy="2133304"/>
          </a:xfrm>
          <a:prstGeom prst="rect">
            <a:avLst/>
          </a:prstGeom>
        </p:spPr>
      </p:pic>
      <p:pic>
        <p:nvPicPr>
          <p:cNvPr id="5" name="内容占位符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9245" y="1452924"/>
            <a:ext cx="3228916" cy="2191050"/>
          </a:xfrm>
          <a:prstGeom prst="rect">
            <a:avLst/>
          </a:prstGeom>
        </p:spPr>
      </p:pic>
      <p:sp>
        <p:nvSpPr>
          <p:cNvPr id="6" name="TextBox 4"/>
          <p:cNvSpPr txBox="1"/>
          <p:nvPr/>
        </p:nvSpPr>
        <p:spPr>
          <a:xfrm>
            <a:off x="1084358" y="923007"/>
            <a:ext cx="10492431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如果你还不知道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，你想到的记录文件历史版本的方式？</a:t>
            </a:r>
            <a:endParaRPr lang="ja-JP" altLang="en-US" sz="16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7" name="TextBox 4"/>
          <p:cNvSpPr txBox="1"/>
          <p:nvPr/>
        </p:nvSpPr>
        <p:spPr>
          <a:xfrm>
            <a:off x="1084358" y="3824699"/>
            <a:ext cx="10492431" cy="155734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需要了解的软件开发中的事实：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一个项目会有几十上百个文件（不包含第三方包和工具）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每个文件、及文件中的内容会不停的增加、修改和删除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最终版不一定正确可用，需要可以快速定位并回退到整个项目或某个文件的历史版本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多人开发，开发者需要了解彼此的代码修改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buFont typeface="Courier New" panose="02070309020205020404"/>
              <a:buChar char="o"/>
            </a:pPr>
            <a:endParaRPr lang="ja-JP" altLang="en-US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8" name="TextBox 4"/>
          <p:cNvSpPr txBox="1"/>
          <p:nvPr/>
        </p:nvSpPr>
        <p:spPr>
          <a:xfrm>
            <a:off x="1084358" y="5349673"/>
            <a:ext cx="10492431" cy="33718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：全球开发者都在使用的</a:t>
            </a:r>
            <a:r>
              <a:rPr lang="zh-CN" altLang="en-US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分布式版本控制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4"/>
          <p:cNvSpPr txBox="1"/>
          <p:nvPr/>
        </p:nvSpPr>
        <p:spPr>
          <a:xfrm>
            <a:off x="1503808" y="5732400"/>
            <a:ext cx="8646792" cy="78444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分布式（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</a:t>
            </a:r>
            <a:r>
              <a:rPr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）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：开发者本地及远端服务器（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GitHub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、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GitLab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等）的仓库都是</a:t>
            </a:r>
            <a:r>
              <a:rPr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完整的仓库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，即只要有一个仓库还在，项目就能复原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集中式（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SVN</a:t>
            </a:r>
            <a:r>
              <a:rPr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）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：开发者本地的项目是远端服务器项目的一部分，服务器挂了那就全完了</a:t>
            </a:r>
            <a:endParaRPr lang="ja-JP" altLang="en-US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53285" y="826770"/>
            <a:ext cx="7885430" cy="5721350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562475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解决代码冲突（</a:t>
            </a: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2</a:t>
            </a: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9534" y="0"/>
            <a:ext cx="5112722" cy="6858000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562475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解决代码冲突（</a:t>
            </a: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3</a:t>
            </a: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311741"/>
            <a:ext cx="12192000" cy="6546937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562475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解决代码冲突（</a:t>
            </a: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4</a:t>
            </a: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55096" y="154123"/>
            <a:ext cx="6286891" cy="6548845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562475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checkout dev</a:t>
            </a:r>
            <a:endParaRPr lang="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  <a:p>
            <a:pPr>
              <a:lnSpc>
                <a:spcPct val="110000"/>
              </a:lnSpc>
            </a:pP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分支开发</a:t>
            </a: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（</a:t>
            </a: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1</a:t>
            </a: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65182" y="252412"/>
            <a:ext cx="6867525" cy="6353175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562475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checkout dev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分支开发</a:t>
            </a: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（2）</a:t>
            </a:r>
            <a:endParaRPr lang="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2349" y="0"/>
            <a:ext cx="10676571" cy="6858000"/>
          </a:xfrm>
          <a:prstGeom prst="rect">
            <a:avLst/>
          </a:prstGeom>
        </p:spPr>
      </p:pic>
      <p:sp>
        <p:nvSpPr>
          <p:cNvPr id="3" name="Title 1"/>
          <p:cNvSpPr txBox="1"/>
          <p:nvPr/>
        </p:nvSpPr>
        <p:spPr>
          <a:xfrm>
            <a:off x="63500" y="132080"/>
            <a:ext cx="568960" cy="6216015"/>
          </a:xfrm>
          <a:prstGeom prst="rect">
            <a:avLst/>
          </a:prstGeom>
        </p:spPr>
        <p:txBody>
          <a:bodyPr vert="eaVert"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  <a:sym typeface="+mn-ea"/>
              </a:rPr>
              <a:t>拉取远端新增分支与最新提交（</a:t>
            </a: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  <a:sym typeface="+mn-ea"/>
              </a:rPr>
              <a:t>1</a:t>
            </a: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  <a:sym typeface="+mn-ea"/>
              </a:rPr>
              <a:t>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2295" y="248920"/>
            <a:ext cx="11570970" cy="6360160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63500" y="132080"/>
            <a:ext cx="568960" cy="6216015"/>
          </a:xfrm>
          <a:prstGeom prst="rect">
            <a:avLst/>
          </a:prstGeom>
        </p:spPr>
        <p:txBody>
          <a:bodyPr vert="eaVert"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  <a:sym typeface="+mn-ea"/>
              </a:rPr>
              <a:t>拉取远端新增分支与最新提交</a:t>
            </a: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  <a:sym typeface="+mn-ea"/>
              </a:rPr>
              <a:t>（2）</a:t>
            </a:r>
            <a:endParaRPr lang="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+mj-lt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10861" y="0"/>
            <a:ext cx="6644488" cy="6858000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562475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基于 dev 分支 checkout feat 分支开发</a:t>
            </a:r>
            <a:r>
              <a:rPr lang="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（1）</a:t>
            </a:r>
            <a:endParaRPr lang="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50916"/>
            <a:ext cx="12192000" cy="4548697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562475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基于 dev 分支 checkout feat 分支开发</a:t>
            </a:r>
            <a:r>
              <a:rPr lang="en-US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（</a:t>
            </a:r>
            <a:r>
              <a:rPr lang="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2</a:t>
            </a:r>
            <a:r>
              <a:rPr lang="en-US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615553"/>
            <a:ext cx="12192000" cy="6175533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01625" y="2540"/>
            <a:ext cx="8313420" cy="73342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将 </a:t>
            </a: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feat 分支</a:t>
            </a:r>
            <a:r>
              <a:rPr lang="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合并到 dev 分支</a:t>
            </a:r>
            <a:r>
              <a:rPr lang="en-US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（</a:t>
            </a:r>
            <a:r>
              <a:rPr lang="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1</a:t>
            </a:r>
            <a:r>
              <a:rPr lang="en-US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 txBox="1"/>
          <p:nvPr/>
        </p:nvSpPr>
        <p:spPr>
          <a:xfrm>
            <a:off x="1101138" y="161291"/>
            <a:ext cx="8098463" cy="115186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zh-CN" altLang="en-US" cap="none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术语解释</a:t>
            </a:r>
            <a:endParaRPr lang="en-US" cap="none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23" name="TextBox 4"/>
          <p:cNvSpPr txBox="1"/>
          <p:nvPr/>
        </p:nvSpPr>
        <p:spPr>
          <a:xfrm>
            <a:off x="1475605" y="724433"/>
            <a:ext cx="9087892" cy="604212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285750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Local Repo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：本地仓库，</a:t>
            </a:r>
            <a:r>
              <a:rPr lang="en-US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clone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或 </a:t>
            </a:r>
            <a:r>
              <a:rPr lang="en-US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</a:t>
            </a:r>
            <a:r>
              <a:rPr lang="en-US" altLang="zh-CN" sz="1600" dirty="0" err="1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init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后在项目目录下的 </a:t>
            </a: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.git/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文件夹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working tree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: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工作区，项目 </a:t>
            </a: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.git/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文件夹之外的，可以</a:t>
            </a:r>
            <a:r>
              <a:rPr lang="zh-CN" altLang="en-US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看到和编辑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的所有文件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ja-JP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index / staging area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：暂存区，存在于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.git/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文件夹，通过 </a:t>
            </a:r>
            <a:r>
              <a:rPr lang="en-US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add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添加的文件会被记录在此。一个文件可以是以下三种状态之一：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1200150" lvl="2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staged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：被添加（</a:t>
            </a:r>
            <a:r>
              <a:rPr lang="en-US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add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）进了 </a:t>
            </a:r>
            <a:r>
              <a:rPr lang="en-US" altLang="ja-JP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staging area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，</a:t>
            </a:r>
            <a:r>
              <a:rPr lang="en-US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</a:t>
            </a:r>
            <a:r>
              <a:rPr lang="zh-CN" altLang="en-US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</a:t>
            </a:r>
            <a:r>
              <a:rPr lang="en-US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commit </a:t>
            </a:r>
            <a:r>
              <a:rPr lang="zh-CN" altLang="en-US" sz="16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只会提交此状态的文件</a:t>
            </a:r>
            <a:endParaRPr lang="en-US" altLang="zh-CN" sz="1600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1200150" lvl="2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zh-CN" sz="1600" dirty="0" err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unstaged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：之前新增的文件，当前有修改，未被添加进 </a:t>
            </a:r>
            <a:r>
              <a:rPr lang="en-US" altLang="ja-JP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staging area</a:t>
            </a:r>
            <a:endParaRPr lang="en-US" altLang="ja-JP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1200150" lvl="2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ja-JP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Untracked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：本次新增的文件，未被添加进 </a:t>
            </a:r>
            <a:r>
              <a:rPr lang="en-US" altLang="ja-JP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staging area</a:t>
            </a:r>
            <a:endParaRPr lang="en-US" altLang="ja-JP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local branch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：本地分支，存在于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.git/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，如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master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remote-tracking ref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：抓取到本地的远端分支信息，存在于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.git/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，如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origin/master</a:t>
            </a:r>
            <a:endParaRPr lang="en-US" altLang="ja-JP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ja-JP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R</a:t>
            </a: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emote Repo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：远端仓库，指上传到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托管平台的仓库，常见的有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GitHub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、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GitLab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等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ja-JP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HEAD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：指针，本地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working tree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的文件会根据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HEAD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的指向变化，</a:t>
            </a:r>
            <a:r>
              <a:rPr lang="en-US" altLang="zh-CN" sz="1600" dirty="0">
                <a:solidFill>
                  <a:srgbClr val="B6DB0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checkout </a:t>
            </a:r>
            <a:r>
              <a:rPr lang="zh-CN" altLang="en-US" sz="1600" dirty="0">
                <a:solidFill>
                  <a:srgbClr val="B6DB0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、</a:t>
            </a:r>
            <a:r>
              <a:rPr lang="en-US" altLang="zh-CN" sz="1600" dirty="0">
                <a:solidFill>
                  <a:srgbClr val="B6DB0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reset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等命令可以改变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HEAD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指向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master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：默认的主分支名称，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GitHub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为了尊重人权，提倡将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master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改为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main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o</a:t>
            </a:r>
            <a:r>
              <a:rPr lang="en-US" altLang="ja-JP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rigin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：默认的远端仓库名称，指代一个远端仓库地址，如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  <a:hlinkClick r:id="rId1"/>
              </a:rPr>
              <a:t>https://github.com/lonsty/demo.git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；一个项目可以设置多个远端仓库，你可以用 </a:t>
            </a:r>
            <a:r>
              <a:rPr lang="en-US" altLang="zh-CN" sz="1600" dirty="0">
                <a:solidFill>
                  <a:srgbClr val="B6DB0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remote add &lt;</a:t>
            </a:r>
            <a:r>
              <a:rPr lang="zh-CN" altLang="en-US" sz="1600" dirty="0">
                <a:solidFill>
                  <a:srgbClr val="B6DB0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名称</a:t>
            </a:r>
            <a:r>
              <a:rPr lang="en-US" altLang="zh-CN" sz="1600" dirty="0">
                <a:solidFill>
                  <a:srgbClr val="B6DB0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&gt; &lt;</a:t>
            </a:r>
            <a:r>
              <a:rPr lang="zh-CN" altLang="en-US" sz="1600" dirty="0">
                <a:solidFill>
                  <a:srgbClr val="B6DB0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远端仓库地址</a:t>
            </a:r>
            <a:r>
              <a:rPr lang="en-US" altLang="zh-CN" sz="1600" dirty="0">
                <a:solidFill>
                  <a:srgbClr val="B6DB0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&gt;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随意起名以区分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ja-JP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.</a:t>
            </a:r>
            <a:r>
              <a:rPr lang="en-US" altLang="ja-JP" sz="1600" dirty="0" err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gitignore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：满足此文件中匹配规则的文件（夹）不会被 </a:t>
            </a:r>
            <a:r>
              <a:rPr lang="en-US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add .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添加到 </a:t>
            </a:r>
            <a:r>
              <a:rPr lang="en-US" altLang="ja-JP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staging area</a:t>
            </a:r>
            <a:endParaRPr lang="en-US" altLang="ja-JP" sz="16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c</a:t>
            </a:r>
            <a:r>
              <a:rPr lang="en-US" altLang="ja-JP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onflict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：在使用 </a:t>
            </a:r>
            <a:r>
              <a:rPr lang="en-US" altLang="zh-CN" sz="16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pull/merge/rebase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命令时，会涉及不同提交的合并，当两个人对同一份文件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/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同一段代码的写法不同时，就会产生冲突，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可以自动处理部分，剩余需要人为解决冲突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20000"/>
              </a:lnSpc>
              <a:buFont typeface="Courier New" panose="02070309020205020404"/>
              <a:buChar char="o"/>
            </a:pPr>
            <a:r>
              <a:rPr lang="en-US" altLang="zh-CN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fix c</a:t>
            </a:r>
            <a:r>
              <a:rPr lang="en-US" altLang="ja-JP" sz="16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onflicts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：解决冲突，决定保留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A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的写法，或保留 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B 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的写法，或两者的都保留</a:t>
            </a:r>
            <a:endParaRPr lang="en-US" altLang="ja-JP" sz="16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445449"/>
            <a:ext cx="12192000" cy="6356991"/>
          </a:xfrm>
          <a:prstGeom prst="rect">
            <a:avLst/>
          </a:prstGeom>
        </p:spPr>
      </p:pic>
      <p:sp>
        <p:nvSpPr>
          <p:cNvPr id="6" name="Title 1"/>
          <p:cNvSpPr txBox="1"/>
          <p:nvPr/>
        </p:nvSpPr>
        <p:spPr>
          <a:xfrm>
            <a:off x="301625" y="2540"/>
            <a:ext cx="8313420" cy="73342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将 </a:t>
            </a: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feat 分支</a:t>
            </a:r>
            <a:r>
              <a:rPr lang="en-US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合并到 dev 分支（</a:t>
            </a:r>
            <a:r>
              <a:rPr lang="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2</a:t>
            </a:r>
            <a:r>
              <a:rPr lang="en-US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）</a:t>
            </a:r>
            <a:endParaRPr lang="en-US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creenshot-20201025103523-700x953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44415" y="28575"/>
            <a:ext cx="4994910" cy="6800850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377055" cy="16129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checkout fix 分支紧急</a:t>
            </a:r>
            <a:endParaRPr lang="en-US" altLang="zh-CN" cap="none" dirty="0">
              <a:solidFill>
                <a:srgbClr val="00B0F0"/>
              </a:solidFill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修复 bug 并合并到原始分支</a:t>
            </a:r>
            <a:endParaRPr lang="en-US" altLang="zh-CN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creenshot-20201025110001-1182x87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16480" y="81280"/>
            <a:ext cx="9023350" cy="6694805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493895" cy="115443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比对历史</a:t>
            </a:r>
            <a:endParaRPr lang="" altLang="en-US" cap="none" dirty="0">
              <a:solidFill>
                <a:srgbClr val="00B0F0"/>
              </a:solidFill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" altLang="en-US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提交代码</a:t>
            </a:r>
            <a:endParaRPr lang="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creenshot-20201025110615-1120x846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55950" y="79375"/>
            <a:ext cx="8869680" cy="6699885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125730" y="158750"/>
            <a:ext cx="4562475" cy="167132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将 dev 分支合并</a:t>
            </a:r>
            <a:endParaRPr lang="en-US" altLang="zh-CN" cap="none" dirty="0">
              <a:solidFill>
                <a:srgbClr val="00B0F0"/>
              </a:solidFill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到 master 分支，</a:t>
            </a:r>
            <a:endParaRPr lang="en-US" altLang="zh-CN" cap="none" dirty="0">
              <a:solidFill>
                <a:srgbClr val="00B0F0"/>
              </a:solidFill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  <a:p>
            <a:pPr>
              <a:lnSpc>
                <a:spcPct val="110000"/>
              </a:lnSpc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打上 tag 发布</a:t>
            </a:r>
            <a:endParaRPr lang="en-US" altLang="zh-CN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creenshot-20201025111452-1335x869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89430" y="155575"/>
            <a:ext cx="10058400" cy="6546850"/>
          </a:xfrm>
          <a:prstGeom prst="rect">
            <a:avLst/>
          </a:prstGeom>
        </p:spPr>
      </p:pic>
      <p:sp>
        <p:nvSpPr>
          <p:cNvPr id="5" name="Title 1"/>
          <p:cNvSpPr txBox="1"/>
          <p:nvPr/>
        </p:nvSpPr>
        <p:spPr>
          <a:xfrm>
            <a:off x="145415" y="155575"/>
            <a:ext cx="1514475" cy="6233160"/>
          </a:xfrm>
          <a:prstGeom prst="rect">
            <a:avLst/>
          </a:prstGeom>
        </p:spPr>
        <p:txBody>
          <a:bodyPr vert="eaVert"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将 dev 分支合并到 master 分支，打上 tag 发布</a:t>
            </a:r>
            <a:endParaRPr lang="en-US" altLang="zh-CN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creenshot-20201025112040-1146x945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03980" y="66675"/>
            <a:ext cx="8154670" cy="6724650"/>
          </a:xfrm>
          <a:prstGeom prst="rect">
            <a:avLst/>
          </a:prstGeom>
        </p:spPr>
      </p:pic>
      <p:sp>
        <p:nvSpPr>
          <p:cNvPr id="5" name="Title 1"/>
          <p:cNvSpPr txBox="1"/>
          <p:nvPr/>
        </p:nvSpPr>
        <p:spPr>
          <a:xfrm>
            <a:off x="389255" y="187960"/>
            <a:ext cx="4123055" cy="2032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indent="0">
              <a:lnSpc>
                <a:spcPct val="110000"/>
              </a:lnSpc>
              <a:buFont typeface="Courier New" panose="02070309020205020404"/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拉取远端更新内容，定位任意节点</a:t>
            </a:r>
            <a:endParaRPr lang="en-US" altLang="zh-CN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creenshot-20201025114700-1090x950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77005" y="75565"/>
            <a:ext cx="7695565" cy="6707505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123055" cy="2032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indent="0">
              <a:lnSpc>
                <a:spcPct val="110000"/>
              </a:lnSpc>
              <a:buFont typeface="Courier New" panose="02070309020205020404"/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拉取远端更新内容，定位任意节点</a:t>
            </a:r>
            <a:endParaRPr lang="en-US" altLang="zh-CN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Screenshot-20201025115112-755x829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03445" y="54610"/>
            <a:ext cx="6145530" cy="6748780"/>
          </a:xfrm>
          <a:prstGeom prst="rect">
            <a:avLst/>
          </a:prstGeom>
        </p:spPr>
      </p:pic>
      <p:sp>
        <p:nvSpPr>
          <p:cNvPr id="5" name="Title 1"/>
          <p:cNvSpPr txBox="1"/>
          <p:nvPr/>
        </p:nvSpPr>
        <p:spPr>
          <a:xfrm>
            <a:off x="389255" y="187960"/>
            <a:ext cx="4123055" cy="2032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indent="0">
              <a:lnSpc>
                <a:spcPct val="110000"/>
              </a:lnSpc>
              <a:buFont typeface="Courier New" panose="02070309020205020404"/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拉取远端更新内容，定位任意节点</a:t>
            </a:r>
            <a:endParaRPr lang="en-US" altLang="zh-CN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61303" y="0"/>
            <a:ext cx="7460343" cy="6858000"/>
          </a:xfrm>
          <a:prstGeom prst="rect">
            <a:avLst/>
          </a:prstGeom>
        </p:spPr>
      </p:pic>
      <p:sp>
        <p:nvSpPr>
          <p:cNvPr id="2" name="Title 1"/>
          <p:cNvSpPr txBox="1"/>
          <p:nvPr/>
        </p:nvSpPr>
        <p:spPr>
          <a:xfrm>
            <a:off x="389255" y="187960"/>
            <a:ext cx="4123055" cy="2032000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indent="0">
              <a:lnSpc>
                <a:spcPct val="110000"/>
              </a:lnSpc>
              <a:buFont typeface="Courier New" panose="02070309020205020404"/>
            </a:pPr>
            <a:r>
              <a:rPr lang="en-US" altLang="zh-CN" cap="none" dirty="0">
                <a:solidFill>
                  <a:srgbClr val="00B0F0"/>
                </a:solidFill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拉取远端更新内容，定位任意节点</a:t>
            </a:r>
            <a:endParaRPr lang="en-US" altLang="zh-CN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76225" y="-876300"/>
            <a:ext cx="12744450" cy="8610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547735" y="2516505"/>
            <a:ext cx="258191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zh-CN" sz="3600">
                <a:solidFill>
                  <a:srgbClr val="FF0000"/>
                </a:solidFill>
              </a:rPr>
              <a:t>Git log 示例</a:t>
            </a:r>
            <a:endParaRPr lang="" altLang="zh-CN" sz="36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/>
          <p:nvPr/>
        </p:nvSpPr>
        <p:spPr>
          <a:xfrm>
            <a:off x="1101138" y="161291"/>
            <a:ext cx="8098463" cy="115186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cap="none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</a:t>
            </a:r>
            <a:r>
              <a:rPr lang="en-US" altLang="zh-CN" cap="none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it Dataflow</a:t>
            </a:r>
            <a:endParaRPr lang="en-US" cap="none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84979" y="161291"/>
            <a:ext cx="7006548" cy="6535418"/>
          </a:xfrm>
          <a:prstGeom prst="rect">
            <a:avLst/>
          </a:prstGeom>
        </p:spPr>
      </p:pic>
      <p:sp>
        <p:nvSpPr>
          <p:cNvPr id="7" name="TextBox 4"/>
          <p:cNvSpPr txBox="1"/>
          <p:nvPr/>
        </p:nvSpPr>
        <p:spPr>
          <a:xfrm>
            <a:off x="466050" y="806890"/>
            <a:ext cx="4410750" cy="657372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>
              <a:lnSpc>
                <a:spcPct val="110000"/>
              </a:lnSpc>
            </a:pP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</a:t>
            </a:r>
            <a:r>
              <a:rPr lang="en-US" altLang="zh-CN" sz="1600" cap="none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Dataflow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在 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working tree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工作区新增、编辑文件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add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将变更的文件添加到 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staging area</a:t>
            </a:r>
            <a:endParaRPr lang="en-US" altLang="zh-CN" sz="1400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commit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提交 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staging area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中的文件变更记录到本地分支（如 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master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），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master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产生一个新节点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push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将本地 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master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分支的新节点推送到远端 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origin/master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分支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其他开发者也提交了新的节点到 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origin/master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，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fetch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将他人的提交节点拉取到本地的 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remote-tracking ref</a:t>
            </a:r>
            <a:endParaRPr lang="en-US" altLang="zh-CN" sz="1400" dirty="0">
              <a:solidFill>
                <a:srgbClr val="FFC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或者 </a:t>
            </a:r>
            <a:r>
              <a:rPr lang="en-US" altLang="zh-CN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pull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将他人的提交节点拉取到本地的 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remote-tracking ref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，</a:t>
            </a:r>
            <a:r>
              <a:rPr lang="zh-CN" altLang="en-US" sz="14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并将变更应用到 </a:t>
            </a:r>
            <a:r>
              <a:rPr lang="en-US" altLang="zh-CN" sz="14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working tree</a:t>
            </a:r>
            <a:r>
              <a:rPr lang="zh-CN" altLang="en-US" sz="1400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，本地的文件会变化，可能会产生冲突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checkout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切换到某个节点（可以是分支，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hashtag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，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version tag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等），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HEAD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改变，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working tree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文件跟随改变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merge/rebase </a:t>
            </a:r>
            <a:r>
              <a:rPr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*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合并本地其他分支到当前分支，可能会产生冲突，合并完成后 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working tree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文件改变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merge/rebase origin/*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合并远端分支到当前分支，可能会产生冲突，合并完成后 </a:t>
            </a: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working tree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文件改变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342900" indent="-342900">
              <a:lnSpc>
                <a:spcPct val="110000"/>
              </a:lnSpc>
              <a:buFont typeface="+mj-lt"/>
              <a:buAutoNum type="arabicPeriod"/>
            </a:pP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>
              <a:lnSpc>
                <a:spcPct val="110000"/>
              </a:lnSpc>
            </a:pP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44670" y="19050"/>
            <a:ext cx="7839075" cy="68199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645" y="3303905"/>
            <a:ext cx="7343775" cy="2400300"/>
          </a:xfrm>
          <a:prstGeom prst="rect">
            <a:avLst/>
          </a:prstGeom>
        </p:spPr>
      </p:pic>
      <p:sp>
        <p:nvSpPr>
          <p:cNvPr id="4" name="Title 1"/>
          <p:cNvSpPr txBox="1"/>
          <p:nvPr/>
        </p:nvSpPr>
        <p:spPr>
          <a:xfrm>
            <a:off x="389255" y="187960"/>
            <a:ext cx="4562475" cy="1036955"/>
          </a:xfrm>
          <a:prstGeom prst="rect">
            <a:avLst/>
          </a:prstGeom>
        </p:spPr>
        <p:txBody>
          <a:bodyPr/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>
              <a:lnSpc>
                <a:spcPct val="110000"/>
              </a:lnSpc>
            </a:pPr>
            <a:r>
              <a:rPr lang="" altLang="en-US" cap="none" dirty="0">
                <a:solidFill>
                  <a:srgbClr val="00B0F0"/>
                </a:solidFill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uFillTx/>
                <a:latin typeface="微软雅黑" charset="0"/>
                <a:ea typeface="微软雅黑" panose="020B0503020204020204" pitchFamily="34" charset="-122"/>
                <a:cs typeface="Arial" panose="020B0604020202020204"/>
                <a:sym typeface="+mn-ea"/>
              </a:rPr>
              <a:t>gitmoji</a:t>
            </a:r>
            <a:endParaRPr lang="" altLang="en-US" cap="none" dirty="0">
              <a:solidFill>
                <a:srgbClr val="00B0F0"/>
              </a:solidFill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uFillTx/>
              <a:latin typeface="微软雅黑" charset="0"/>
              <a:ea typeface="微软雅黑" panose="020B0503020204020204" pitchFamily="34" charset="-122"/>
              <a:cs typeface="Arial" panose="020B0604020202020204"/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93040" y="1005205"/>
            <a:ext cx="415163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" altLang="zh-CN">
                <a:hlinkClick r:id="rId3" tooltip="" action="ppaction://hlinkfile"/>
              </a:rPr>
              <a:t>https://github.com/carloscuesta/gitmoji </a:t>
            </a:r>
            <a:endParaRPr lang="" altLang="zh-CN"/>
          </a:p>
        </p:txBody>
      </p:sp>
      <p:sp>
        <p:nvSpPr>
          <p:cNvPr id="7" name="文本框 6"/>
          <p:cNvSpPr txBox="1"/>
          <p:nvPr/>
        </p:nvSpPr>
        <p:spPr>
          <a:xfrm>
            <a:off x="252095" y="1787525"/>
            <a:ext cx="409194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" altLang="zh-CN"/>
              <a:t>一套使用 </a:t>
            </a:r>
            <a:r>
              <a:rPr lang="" altLang="zh-CN">
                <a:solidFill>
                  <a:srgbClr val="FFC000"/>
                </a:solidFill>
              </a:rPr>
              <a:t>emoji</a:t>
            </a:r>
            <a:r>
              <a:rPr lang="" altLang="zh-CN"/>
              <a:t> 表情来分类、美化</a:t>
            </a:r>
            <a:endParaRPr lang="" altLang="zh-CN"/>
          </a:p>
          <a:p>
            <a:r>
              <a:rPr lang="" altLang="zh-CN"/>
              <a:t>commit message 的</a:t>
            </a:r>
            <a:r>
              <a:rPr lang="" altLang="zh-CN">
                <a:solidFill>
                  <a:srgbClr val="FFC000"/>
                </a:solidFill>
              </a:rPr>
              <a:t>规范及 CLI 工具</a:t>
            </a:r>
            <a:r>
              <a:rPr lang="" altLang="zh-CN"/>
              <a:t>。</a:t>
            </a:r>
            <a:endParaRPr lang="" altLang="zh-CN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2340935" y="1676401"/>
            <a:ext cx="8148083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ja-JP" altLang="en-US" sz="2000">
                <a:solidFill>
                  <a:srgbClr val="00B0F0"/>
                </a:solidFill>
                <a:latin typeface="Arial" panose="020B0604020202020204"/>
                <a:ea typeface="ＭＳ ゴシック"/>
                <a:cs typeface="Arial" panose="020B0604020202020204"/>
              </a:rPr>
              <a:t>只有</a:t>
            </a:r>
            <a:r>
              <a:rPr lang="ja-JP" altLang="en-US" sz="2000">
                <a:solidFill>
                  <a:srgbClr val="FFC000"/>
                </a:solidFill>
                <a:latin typeface="Arial" panose="020B0604020202020204"/>
                <a:ea typeface="ＭＳ ゴシック"/>
                <a:cs typeface="Arial" panose="020B0604020202020204"/>
              </a:rPr>
              <a:t>变化</a:t>
            </a:r>
            <a:r>
              <a:rPr lang="ja-JP" altLang="en-US" sz="2000">
                <a:solidFill>
                  <a:srgbClr val="00B0F0"/>
                </a:solidFill>
                <a:latin typeface="Arial" panose="020B0604020202020204"/>
                <a:ea typeface="ＭＳ ゴシック"/>
                <a:cs typeface="Arial" panose="020B0604020202020204"/>
              </a:rPr>
              <a:t>才是永恒不变的。</a:t>
            </a:r>
            <a:r>
              <a:rPr lang="ja-JP" altLang="en-US" sz="2000">
                <a:latin typeface="Arial" panose="020B0604020202020204"/>
                <a:ea typeface="ＭＳ ゴシック"/>
                <a:cs typeface="Arial" panose="020B0604020202020204"/>
              </a:rPr>
              <a:t>（不停地适应并接受新内容）</a:t>
            </a:r>
            <a:endParaRPr lang="ja-JP" altLang="en-US" sz="2000" dirty="0">
              <a:latin typeface="Arial" panose="020B0604020202020204"/>
              <a:ea typeface="ＭＳ ゴシック"/>
              <a:cs typeface="Arial" panose="020B0604020202020204"/>
            </a:endParaRPr>
          </a:p>
          <a:p>
            <a:endParaRPr lang="ja-JP" altLang="en-US" sz="2000" dirty="0">
              <a:latin typeface="Arial" panose="020B0604020202020204"/>
              <a:ea typeface="ＭＳ ゴシック"/>
              <a:cs typeface="Arial" panose="020B0604020202020204"/>
            </a:endParaRPr>
          </a:p>
          <a:p>
            <a:r>
              <a:rPr lang="ja-JP" altLang="en-US" sz="2000">
                <a:solidFill>
                  <a:srgbClr val="00B0F0"/>
                </a:solidFill>
                <a:latin typeface="Arial" panose="020B0604020202020204"/>
                <a:ea typeface="ＭＳ ゴシック"/>
                <a:cs typeface="Arial" panose="020B0604020202020204"/>
              </a:rPr>
              <a:t>知识无限，大学四年你能学到的东西犹如沧海一粟，最重要的是</a:t>
            </a:r>
            <a:r>
              <a:rPr lang="ja-JP" altLang="en-US" sz="2000">
                <a:solidFill>
                  <a:srgbClr val="FFC000"/>
                </a:solidFill>
                <a:latin typeface="Arial" panose="020B0604020202020204"/>
                <a:ea typeface="ＭＳ ゴシック"/>
                <a:cs typeface="Arial" panose="020B0604020202020204"/>
              </a:rPr>
              <a:t>学会学习</a:t>
            </a:r>
            <a:r>
              <a:rPr lang="ja-JP" altLang="en-US" sz="2000">
                <a:solidFill>
                  <a:srgbClr val="00B0F0"/>
                </a:solidFill>
                <a:latin typeface="Arial" panose="020B0604020202020204"/>
                <a:ea typeface="ＭＳ ゴシック"/>
                <a:cs typeface="Arial" panose="020B0604020202020204"/>
              </a:rPr>
              <a:t>。</a:t>
            </a:r>
            <a:r>
              <a:rPr lang="ja-JP" altLang="en-US" sz="2000">
                <a:latin typeface="Arial" panose="020B0604020202020204"/>
                <a:ea typeface="ＭＳ ゴシック"/>
                <a:cs typeface="Arial" panose="020B0604020202020204"/>
              </a:rPr>
              <a:t>（</a:t>
            </a:r>
            <a:r>
              <a:rPr lang="ja-JP" sz="2000">
                <a:latin typeface="Arial" panose="020B0604020202020204"/>
                <a:ea typeface="+mn-lt"/>
                <a:cs typeface="Arial" panose="020B0604020202020204"/>
              </a:rPr>
              <a:t>授人以鱼不如授人以渔</a:t>
            </a:r>
            <a:r>
              <a:rPr lang="ja-JP" altLang="en-US" sz="2000">
                <a:latin typeface="Arial" panose="020B0604020202020204"/>
                <a:ea typeface="ＭＳ ゴシック"/>
                <a:cs typeface="Arial" panose="020B0604020202020204"/>
              </a:rPr>
              <a:t>）</a:t>
            </a:r>
            <a:endParaRPr lang="ja-JP" altLang="en-US" sz="2000">
              <a:latin typeface="Arial" panose="020B0604020202020204"/>
              <a:ea typeface="ＭＳ ゴシック"/>
              <a:cs typeface="Arial" panose="020B0604020202020204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396563" y="3820633"/>
            <a:ext cx="3390014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4000" dirty="0">
                <a:latin typeface="Arial" panose="020B0604020202020204"/>
                <a:cs typeface="Arial" panose="020B0604020202020204"/>
              </a:rPr>
              <a:t>THANK YOU!</a:t>
            </a:r>
            <a:endParaRPr lang="en-US" sz="4000" dirty="0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/>
          <p:nvPr/>
        </p:nvSpPr>
        <p:spPr>
          <a:xfrm>
            <a:off x="1101138" y="161291"/>
            <a:ext cx="8098463" cy="1151862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kern="1200" cap="all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65000"/>
                      </a:schemeClr>
                    </a:gs>
                  </a:gsLst>
                  <a:lin ang="558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cap="none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</a:t>
            </a:r>
            <a:r>
              <a:rPr lang="en-US" altLang="zh-CN" cap="none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it Workflow</a:t>
            </a:r>
            <a:endParaRPr lang="en-US" cap="none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746221" y="833016"/>
            <a:ext cx="7235032" cy="4444377"/>
          </a:xfrm>
          <a:prstGeom prst="rect">
            <a:avLst/>
          </a:prstGeom>
        </p:spPr>
      </p:pic>
      <p:sp>
        <p:nvSpPr>
          <p:cNvPr id="7" name="TextBox 4"/>
          <p:cNvSpPr txBox="1"/>
          <p:nvPr/>
        </p:nvSpPr>
        <p:spPr>
          <a:xfrm>
            <a:off x="474759" y="1033314"/>
            <a:ext cx="4027572" cy="31904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推荐的 </a:t>
            </a:r>
            <a:r>
              <a:rPr lang="en-US" altLang="zh-CN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</a:t>
            </a:r>
            <a:r>
              <a:rPr lang="en-US" altLang="zh-CN" sz="1600" cap="none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Workflow </a:t>
            </a:r>
            <a:r>
              <a:rPr lang="zh-CN" altLang="en-US" sz="16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</a:t>
            </a:r>
            <a:endParaRPr lang="en-US" altLang="zh-CN" sz="16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master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：主分支，正式发布版本，即所有节点都可以部署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hotfix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：紧急修复分支，用于修复版本发布后的问题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release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：预发布分支，用于修复 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bug,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测试后没有重大 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bug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，可以合并到 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master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并发布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develop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：主项目开发分支，开发完成的功能分支会合并到此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742950" lvl="1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en-US" altLang="zh-CN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feature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：从 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develop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某一节点 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checkout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出来的功能分支，用于开发特定功能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  <p:sp>
        <p:nvSpPr>
          <p:cNvPr id="9" name="TextBox 4"/>
          <p:cNvSpPr txBox="1"/>
          <p:nvPr/>
        </p:nvSpPr>
        <p:spPr>
          <a:xfrm>
            <a:off x="474759" y="4528534"/>
            <a:ext cx="4027572" cy="14977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水平箭头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</a:t>
            </a:r>
            <a:r>
              <a:rPr lang="en-US" altLang="zh-CN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commit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产生后面的新节点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向下箭头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：上面的分支 </a:t>
            </a:r>
            <a:r>
              <a:rPr lang="en-US" altLang="zh-CN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checkout -b &lt;branch&gt;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产生下面的新分支，其中版本号通过 </a:t>
            </a:r>
            <a:r>
              <a:rPr lang="en-US" altLang="zh-CN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tag &lt;version&gt;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标记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  <a:p>
            <a:pPr marL="285750" indent="-285750">
              <a:lnSpc>
                <a:spcPct val="110000"/>
              </a:lnSpc>
              <a:buFont typeface="Courier New" panose="02070309020205020404"/>
              <a:buChar char="o"/>
            </a:pPr>
            <a:r>
              <a:rPr lang="zh-CN" altLang="en-US" sz="1400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向上箭头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：</a:t>
            </a:r>
            <a:r>
              <a:rPr lang="en-US" altLang="zh-CN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上面的分支通过 </a:t>
            </a:r>
            <a:r>
              <a:rPr lang="en-US" altLang="zh-CN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git merge &lt;branch&gt; </a:t>
            </a:r>
            <a:r>
              <a:rPr lang="zh-CN" altLang="en-US" sz="14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/>
              </a:rPr>
              <a:t>合并下面的分支后产生的新节点</a:t>
            </a:r>
            <a:endParaRPr lang="en-US" altLang="zh-CN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4085" y="-435935"/>
            <a:ext cx="9905998" cy="1905000"/>
          </a:xfrm>
        </p:spPr>
        <p:txBody>
          <a:bodyPr/>
          <a:lstStyle/>
          <a:p>
            <a:r>
              <a:rPr lang="en-US" cap="none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Git Repository Name Convention</a:t>
            </a:r>
            <a:endParaRPr lang="en-US" cap="none" dirty="0">
              <a:effectLst>
                <a:glow rad="38100">
                  <a:prstClr val="black">
                    <a:lumMod val="65000"/>
                    <a:lumOff val="35000"/>
                    <a:alpha val="40000"/>
                  </a:prstClr>
                </a:glow>
                <a:outerShdw blurRad="28575" dist="38100" dir="14040000" algn="tl" rotWithShape="0">
                  <a:srgbClr val="000000">
                    <a:alpha val="25000"/>
                  </a:srgbClr>
                </a:outerShdw>
              </a:effectLst>
              <a:latin typeface="Arial" panose="020B0604020202020204"/>
              <a:ea typeface="MS Gothic"/>
              <a:cs typeface="Arial" panose="020B0604020202020204"/>
            </a:endParaRPr>
          </a:p>
        </p:txBody>
      </p:sp>
      <p:pic>
        <p:nvPicPr>
          <p:cNvPr id="3" name="Picture 3" descr="A screenshot of a social media post&#10;&#10;Description generated with very high confide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2652" y="2441082"/>
            <a:ext cx="5576171" cy="406723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94085" y="998304"/>
            <a:ext cx="10492431" cy="113877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marL="285750" indent="-285750">
              <a:buFont typeface="Courier New" panose="02070309020205020404"/>
              <a:buChar char="o"/>
            </a:pPr>
            <a:r>
              <a:rPr lang="ja-JP" altLang="en-US" dirty="0">
                <a:latin typeface="Arial" panose="020B0604020202020204"/>
                <a:ea typeface="ＭＳ ゴシック"/>
                <a:cs typeface="Arial" panose="020B0604020202020204"/>
              </a:rPr>
              <a:t>全部使用</a:t>
            </a:r>
            <a:r>
              <a:rPr lang="ja-JP" altLang="en-US" dirty="0">
                <a:solidFill>
                  <a:srgbClr val="92D050"/>
                </a:solidFill>
                <a:latin typeface="Arial" panose="020B0604020202020204"/>
                <a:ea typeface="ＭＳ ゴシック"/>
                <a:cs typeface="Arial" panose="020B0604020202020204"/>
              </a:rPr>
              <a:t>小写</a:t>
            </a:r>
            <a:r>
              <a:rPr lang="ja-JP" altLang="en-US" dirty="0">
                <a:latin typeface="Arial" panose="020B0604020202020204"/>
                <a:ea typeface="ＭＳ ゴシック"/>
                <a:cs typeface="Arial" panose="020B0604020202020204"/>
              </a:rPr>
              <a:t>：</a:t>
            </a:r>
            <a:r>
              <a:rPr lang="ja-JP" altLang="en-US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某些 Git 托管平台对大写不友好（如 </a:t>
            </a:r>
            <a:r>
              <a:rPr lang="en-US" altLang="en-US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S</a:t>
            </a:r>
            <a:r>
              <a:rPr lang="ja-JP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ource</a:t>
            </a:r>
            <a:r>
              <a:rPr lang="en-US" altLang="ja-JP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F</a:t>
            </a:r>
            <a:r>
              <a:rPr lang="ja-JP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orge</a:t>
            </a:r>
            <a:r>
              <a:rPr lang="ja-JP" altLang="en-US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）</a:t>
            </a:r>
            <a:endParaRPr lang="en-US" altLang="ja-JP" dirty="0">
              <a:solidFill>
                <a:schemeClr val="accent5"/>
              </a:solidFill>
              <a:latin typeface="Arial" panose="020B0604020202020204"/>
              <a:cs typeface="Arial" panose="020B0604020202020204"/>
            </a:endParaRPr>
          </a:p>
          <a:p>
            <a:pPr marL="285750" indent="-285750">
              <a:buFont typeface="Courier New" panose="02070309020205020404"/>
              <a:buChar char="o"/>
            </a:pPr>
            <a:r>
              <a:rPr lang="ja-JP" altLang="en-US" dirty="0">
                <a:latin typeface="Arial" panose="020B0604020202020204"/>
                <a:ea typeface="ＭＳ ゴシック"/>
                <a:cs typeface="Arial" panose="020B0604020202020204"/>
              </a:rPr>
              <a:t>用连字符「 </a:t>
            </a:r>
            <a:r>
              <a:rPr lang="ja-JP" altLang="en-US" dirty="0">
                <a:solidFill>
                  <a:srgbClr val="92D050"/>
                </a:solidFill>
                <a:latin typeface="Arial" panose="020B0604020202020204"/>
                <a:ea typeface="ＭＳ ゴシック"/>
                <a:cs typeface="Arial" panose="020B0604020202020204"/>
              </a:rPr>
              <a:t>- </a:t>
            </a:r>
            <a:r>
              <a:rPr lang="ja-JP" altLang="en-US" dirty="0">
                <a:latin typeface="Arial" panose="020B0604020202020204"/>
                <a:ea typeface="ＭＳ ゴシック"/>
                <a:cs typeface="Arial" panose="020B0604020202020204"/>
              </a:rPr>
              <a:t>」连接单词</a:t>
            </a:r>
            <a:r>
              <a:rPr lang="ja-JP" altLang="en-US" dirty="0">
                <a:solidFill>
                  <a:srgbClr val="FFFFFF"/>
                </a:solidFill>
                <a:latin typeface="Arial" panose="020B0604020202020204"/>
                <a:ea typeface="ＭＳ ゴシック"/>
                <a:cs typeface="Arial" panose="020B0604020202020204"/>
              </a:rPr>
              <a:t>: </a:t>
            </a:r>
            <a:endParaRPr lang="en-US" altLang="ja-JP" dirty="0">
              <a:solidFill>
                <a:srgbClr val="FFFFFF"/>
              </a:solidFill>
              <a:latin typeface="Arial" panose="020B0604020202020204"/>
              <a:ea typeface="ＭＳ ゴシック"/>
              <a:cs typeface="Arial" panose="020B0604020202020204"/>
            </a:endParaRPr>
          </a:p>
          <a:p>
            <a:pPr marL="742950" lvl="1" indent="-285750">
              <a:buFont typeface="Courier New" panose="02070309020205020404"/>
              <a:buChar char="o"/>
            </a:pPr>
            <a:r>
              <a:rPr lang="ja-JP" altLang="en-US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大驼峰，不易阅读</a:t>
            </a:r>
            <a:r>
              <a:rPr lang="zh-CN" altLang="en-US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，如 </a:t>
            </a:r>
            <a:r>
              <a:rPr lang="ja-JP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VideoAlternativeSolutionEvaluation</a:t>
            </a:r>
            <a:r>
              <a:rPr lang="ja-JP" altLang="en-US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 和</a:t>
            </a:r>
            <a:r>
              <a:rPr lang="en-US" altLang="en-US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 v</a:t>
            </a:r>
            <a:r>
              <a:rPr lang="ja-JP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ideo</a:t>
            </a:r>
            <a:r>
              <a:rPr lang="en-US" altLang="ja-JP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-a</a:t>
            </a:r>
            <a:r>
              <a:rPr lang="ja-JP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lternative</a:t>
            </a:r>
            <a:r>
              <a:rPr lang="en-US" altLang="ja-JP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-s</a:t>
            </a:r>
            <a:r>
              <a:rPr lang="ja-JP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olution</a:t>
            </a:r>
            <a:r>
              <a:rPr lang="en-US" altLang="ja-JP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-e</a:t>
            </a:r>
            <a:r>
              <a:rPr lang="ja-JP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valuation</a:t>
            </a:r>
            <a:r>
              <a:rPr lang="zh-CN" altLang="en-US" sz="1600" dirty="0">
                <a:solidFill>
                  <a:schemeClr val="accent5"/>
                </a:solidFill>
                <a:latin typeface="Arial" panose="020B0604020202020204"/>
                <a:ea typeface="+mn-lt"/>
                <a:cs typeface="Arial" panose="020B0604020202020204"/>
              </a:rPr>
              <a:t>；</a:t>
            </a:r>
            <a:endParaRPr lang="en-US" altLang="zh-CN" sz="1600" dirty="0">
              <a:solidFill>
                <a:schemeClr val="accent5"/>
              </a:solidFill>
              <a:latin typeface="Arial" panose="020B0604020202020204"/>
              <a:ea typeface="+mn-lt"/>
              <a:cs typeface="Arial" panose="020B0604020202020204"/>
            </a:endParaRPr>
          </a:p>
          <a:p>
            <a:pPr marL="742950" lvl="1" indent="-285750">
              <a:buFont typeface="Courier New" panose="02070309020205020404"/>
              <a:buChar char="o"/>
            </a:pPr>
            <a:r>
              <a:rPr lang="ja-JP" altLang="en-US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下划线：</a:t>
            </a:r>
            <a:r>
              <a:rPr lang="ja-JP" altLang="en-US" sz="1600" dirty="0">
                <a:latin typeface="Arial" panose="020B0604020202020204"/>
                <a:ea typeface="ＭＳ ゴシック"/>
                <a:cs typeface="Arial" panose="020B0604020202020204"/>
              </a:rPr>
              <a:t> </a:t>
            </a:r>
            <a:r>
              <a:rPr lang="ja-JP" altLang="en-US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_</a:t>
            </a:r>
            <a:r>
              <a:rPr lang="ja-JP" altLang="en-US" sz="1600" dirty="0">
                <a:latin typeface="Arial" panose="020B0604020202020204"/>
                <a:ea typeface="ＭＳ ゴシック"/>
                <a:cs typeface="Arial" panose="020B0604020202020204"/>
              </a:rPr>
              <a:t> </a:t>
            </a:r>
            <a:r>
              <a:rPr lang="ja-JP" altLang="en-US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需要按两个键 </a:t>
            </a:r>
            <a:r>
              <a:rPr lang="en-US" altLang="zh-CN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【</a:t>
            </a:r>
            <a:r>
              <a:rPr lang="ja-JP" altLang="en-US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Shift</a:t>
            </a:r>
            <a:r>
              <a:rPr lang="en-US" altLang="zh-CN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】</a:t>
            </a:r>
            <a:r>
              <a:rPr lang="ja-JP" altLang="en-US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+</a:t>
            </a:r>
            <a:r>
              <a:rPr lang="en-US" altLang="zh-CN" sz="1600" dirty="0">
                <a:solidFill>
                  <a:schemeClr val="accent5"/>
                </a:solidFill>
                <a:latin typeface="Arial" panose="020B0604020202020204"/>
                <a:ea typeface="ＭＳ ゴシック"/>
                <a:cs typeface="Arial" panose="020B0604020202020204"/>
              </a:rPr>
              <a:t>【-】</a:t>
            </a:r>
            <a:endParaRPr lang="ja-JP" altLang="en-US" sz="1600" dirty="0">
              <a:solidFill>
                <a:schemeClr val="accent5"/>
              </a:solidFill>
              <a:latin typeface="Arial" panose="020B0604020202020204"/>
              <a:ea typeface="ＭＳ ゴシック"/>
              <a:cs typeface="Arial" panose="020B0604020202020204"/>
            </a:endParaRPr>
          </a:p>
        </p:txBody>
      </p:sp>
      <p:pic>
        <p:nvPicPr>
          <p:cNvPr id="4" name="Picture 5" descr="A screenshot of a cell phone&#10;&#10;Description generated with very high confide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5039" y="2444181"/>
            <a:ext cx="6274418" cy="42136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628" y="-399629"/>
            <a:ext cx="9905998" cy="1905000"/>
          </a:xfrm>
        </p:spPr>
        <p:txBody>
          <a:bodyPr/>
          <a:lstStyle/>
          <a:p>
            <a:r>
              <a:rPr lang="en-US" cap="none" dirty="0">
                <a:latin typeface="Arial" panose="020B0604020202020204"/>
                <a:ea typeface="MS PGothic"/>
                <a:cs typeface="Arial" panose="020B0604020202020204"/>
              </a:rPr>
              <a:t>Git C</a:t>
            </a:r>
            <a:r>
              <a:rPr lang="en-US" altLang="zh-CN" cap="none" dirty="0">
                <a:latin typeface="Arial" panose="020B0604020202020204"/>
                <a:ea typeface="MS PGothic"/>
                <a:cs typeface="Arial" panose="020B0604020202020204"/>
              </a:rPr>
              <a:t>ommit</a:t>
            </a:r>
            <a:r>
              <a:rPr lang="en-US" cap="none" dirty="0">
                <a:latin typeface="Arial" panose="020B0604020202020204"/>
                <a:ea typeface="MS PGothic"/>
                <a:cs typeface="Arial" panose="020B0604020202020204"/>
              </a:rPr>
              <a:t> Convention</a:t>
            </a:r>
            <a:endParaRPr lang="en-US" cap="none" dirty="0">
              <a:latin typeface="Arial" panose="020B0604020202020204"/>
              <a:ea typeface="MS PGothic"/>
              <a:cs typeface="Arial" panose="020B0604020202020204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71284" y="1287189"/>
            <a:ext cx="3357082" cy="26776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2400" dirty="0">
                <a:solidFill>
                  <a:srgbClr val="00B0F0"/>
                </a:solidFill>
                <a:latin typeface="Arial" panose="020B0604020202020204"/>
                <a:ea typeface="MS PGothic"/>
                <a:cs typeface="Arial" panose="020B0604020202020204"/>
              </a:rPr>
              <a:t>type</a:t>
            </a:r>
            <a:endParaRPr lang="en-US" dirty="0">
              <a:latin typeface="Arial" panose="020B0604020202020204"/>
              <a:ea typeface="MS PGothic"/>
              <a:cs typeface="Arial" panose="020B0604020202020204"/>
            </a:endParaRPr>
          </a:p>
          <a:p>
            <a:pPr marL="285750" indent="-285750">
              <a:buFont typeface="Courier New" panose="02070309020205020404"/>
              <a:buChar char="o"/>
            </a:pPr>
            <a:r>
              <a:rPr lang="en-US" dirty="0">
                <a:solidFill>
                  <a:srgbClr val="FFC000"/>
                </a:solidFill>
                <a:latin typeface="Arial" panose="020B0604020202020204"/>
                <a:ea typeface="MS PGothic"/>
                <a:cs typeface="Arial" panose="020B0604020202020204"/>
              </a:rPr>
              <a:t>fix</a:t>
            </a:r>
            <a:r>
              <a:rPr lang="en-US" dirty="0">
                <a:latin typeface="Arial" panose="020B0604020202020204"/>
                <a:ea typeface="MS PGothic"/>
                <a:cs typeface="Arial" panose="020B0604020202020204"/>
              </a:rPr>
              <a:t>: </a:t>
            </a:r>
            <a:r>
              <a:rPr lang="ja-JP" altLang="en-US" dirty="0">
                <a:latin typeface="Arial" panose="020B0604020202020204"/>
                <a:ea typeface="MS PGothic"/>
                <a:cs typeface="Arial" panose="020B0604020202020204"/>
              </a:rPr>
              <a:t>修复</a:t>
            </a:r>
            <a:r>
              <a:rPr lang="en-US" altLang="ja-JP" dirty="0">
                <a:latin typeface="Arial" panose="020B0604020202020204"/>
                <a:ea typeface="MS PGothic"/>
                <a:cs typeface="Arial" panose="020B0604020202020204"/>
              </a:rPr>
              <a:t>bug</a:t>
            </a:r>
            <a:endParaRPr lang="ja-JP" altLang="en-US" dirty="0">
              <a:latin typeface="Arial" panose="020B0604020202020204"/>
              <a:ea typeface="MS PGothic"/>
              <a:cs typeface="Arial" panose="020B0604020202020204"/>
            </a:endParaRPr>
          </a:p>
          <a:p>
            <a:pPr marL="285750" indent="-285750">
              <a:buFont typeface="Courier New" panose="02070309020205020404"/>
              <a:buChar char="o"/>
            </a:pPr>
            <a:r>
              <a:rPr lang="en-US" dirty="0">
                <a:solidFill>
                  <a:srgbClr val="FFC000"/>
                </a:solidFill>
                <a:latin typeface="Arial" panose="020B0604020202020204"/>
                <a:ea typeface="MS PGothic"/>
                <a:cs typeface="Arial" panose="020B0604020202020204"/>
              </a:rPr>
              <a:t>feat</a:t>
            </a:r>
            <a:r>
              <a:rPr lang="en-US" dirty="0">
                <a:latin typeface="Arial" panose="020B0604020202020204"/>
                <a:ea typeface="MS PGothic"/>
                <a:cs typeface="Arial" panose="020B0604020202020204"/>
              </a:rPr>
              <a:t>: </a:t>
            </a:r>
            <a:r>
              <a:rPr lang="ja-JP" altLang="en-US" dirty="0">
                <a:latin typeface="Arial" panose="020B0604020202020204"/>
                <a:ea typeface="MS PGothic"/>
                <a:cs typeface="Arial" panose="020B0604020202020204"/>
              </a:rPr>
              <a:t>新增功能</a:t>
            </a:r>
            <a:endParaRPr lang="ja-JP" altLang="en-US" dirty="0">
              <a:latin typeface="Arial" panose="020B0604020202020204"/>
              <a:ea typeface="MS PGothic"/>
              <a:cs typeface="Arial" panose="020B0604020202020204"/>
            </a:endParaRPr>
          </a:p>
          <a:p>
            <a:pPr marL="285750" indent="-285750">
              <a:buFont typeface="Courier New" panose="02070309020205020404"/>
              <a:buChar char="o"/>
            </a:pPr>
            <a:r>
              <a:rPr lang="en-US" dirty="0">
                <a:solidFill>
                  <a:srgbClr val="FFC000"/>
                </a:solidFill>
                <a:latin typeface="Arial" panose="020B0604020202020204"/>
                <a:ea typeface="MS PGothic"/>
                <a:cs typeface="Arial" panose="020B0604020202020204"/>
              </a:rPr>
              <a:t>chore</a:t>
            </a:r>
            <a:r>
              <a:rPr lang="en-US" dirty="0">
                <a:latin typeface="Arial" panose="020B0604020202020204"/>
                <a:ea typeface="MS PGothic"/>
                <a:cs typeface="Arial" panose="020B0604020202020204"/>
              </a:rPr>
              <a:t>: </a:t>
            </a:r>
            <a:r>
              <a:rPr lang="ja-JP" altLang="en-US" dirty="0">
                <a:latin typeface="Arial" panose="020B0604020202020204"/>
                <a:ea typeface="MS PGothic"/>
                <a:cs typeface="Arial" panose="020B0604020202020204"/>
              </a:rPr>
              <a:t>更新杂项</a:t>
            </a:r>
            <a:endParaRPr lang="en-US" dirty="0">
              <a:latin typeface="Arial" panose="020B0604020202020204"/>
              <a:ea typeface="MS PGothic"/>
              <a:cs typeface="Arial" panose="020B0604020202020204"/>
            </a:endParaRPr>
          </a:p>
          <a:p>
            <a:pPr marL="285750" indent="-285750">
              <a:buFont typeface="Courier New" panose="02070309020205020404"/>
              <a:buChar char="o"/>
            </a:pPr>
            <a:r>
              <a:rPr lang="en-US" dirty="0">
                <a:solidFill>
                  <a:srgbClr val="FFC000"/>
                </a:solidFill>
                <a:latin typeface="Arial" panose="020B0604020202020204"/>
                <a:ea typeface="MS PGothic"/>
                <a:cs typeface="Arial" panose="020B0604020202020204"/>
              </a:rPr>
              <a:t>docs</a:t>
            </a:r>
            <a:r>
              <a:rPr lang="en-US" dirty="0">
                <a:latin typeface="Arial" panose="020B0604020202020204"/>
                <a:ea typeface="MS PGothic"/>
                <a:cs typeface="Arial" panose="020B0604020202020204"/>
              </a:rPr>
              <a:t>: </a:t>
            </a:r>
            <a:r>
              <a:rPr lang="ja-JP" altLang="en-US" dirty="0">
                <a:latin typeface="Arial" panose="020B0604020202020204"/>
                <a:ea typeface="MS PGothic"/>
                <a:cs typeface="Arial" panose="020B0604020202020204"/>
              </a:rPr>
              <a:t>更新文档</a:t>
            </a:r>
            <a:endParaRPr lang="en-US" dirty="0">
              <a:latin typeface="Arial" panose="020B0604020202020204"/>
              <a:ea typeface="MS PGothic"/>
              <a:cs typeface="Arial" panose="020B0604020202020204"/>
            </a:endParaRPr>
          </a:p>
          <a:p>
            <a:pPr marL="285750" indent="-285750">
              <a:buFont typeface="Courier New" panose="02070309020205020404"/>
              <a:buChar char="o"/>
            </a:pPr>
            <a:r>
              <a:rPr lang="en-US" dirty="0">
                <a:solidFill>
                  <a:srgbClr val="FFC000"/>
                </a:solidFill>
                <a:latin typeface="Arial" panose="020B0604020202020204"/>
                <a:ea typeface="MS PGothic"/>
                <a:cs typeface="Arial" panose="020B0604020202020204"/>
              </a:rPr>
              <a:t>style</a:t>
            </a:r>
            <a:r>
              <a:rPr lang="en-US" dirty="0">
                <a:latin typeface="Arial" panose="020B0604020202020204"/>
                <a:ea typeface="MS PGothic"/>
                <a:cs typeface="Arial" panose="020B0604020202020204"/>
              </a:rPr>
              <a:t>: </a:t>
            </a:r>
            <a:r>
              <a:rPr lang="zh-CN" altLang="en-US" dirty="0">
                <a:latin typeface="Arial" panose="020B0604020202020204"/>
                <a:ea typeface="MS PGothic"/>
                <a:cs typeface="Arial" panose="020B0604020202020204"/>
              </a:rPr>
              <a:t>更新样式文件</a:t>
            </a:r>
            <a:endParaRPr lang="ja-JP" altLang="en-US" dirty="0">
              <a:latin typeface="Arial" panose="020B0604020202020204"/>
              <a:ea typeface="MS PGothic"/>
              <a:cs typeface="Arial" panose="020B0604020202020204"/>
            </a:endParaRPr>
          </a:p>
          <a:p>
            <a:pPr marL="285750" indent="-285750">
              <a:buFont typeface="Courier New" panose="02070309020205020404"/>
              <a:buChar char="o"/>
            </a:pPr>
            <a:r>
              <a:rPr lang="en-US" altLang="ja-JP" dirty="0">
                <a:solidFill>
                  <a:srgbClr val="FFC000"/>
                </a:solidFill>
                <a:latin typeface="Arial" panose="020B0604020202020204"/>
                <a:ea typeface="MS PGothic"/>
                <a:cs typeface="Arial" panose="020B0604020202020204"/>
              </a:rPr>
              <a:t>refactor</a:t>
            </a:r>
            <a:r>
              <a:rPr lang="en-US" dirty="0">
                <a:latin typeface="Arial" panose="020B0604020202020204"/>
                <a:ea typeface="MS PGothic"/>
                <a:cs typeface="Arial" panose="020B0604020202020204"/>
              </a:rPr>
              <a:t>: </a:t>
            </a:r>
            <a:r>
              <a:rPr lang="ja-JP" altLang="en-US" dirty="0">
                <a:latin typeface="Arial" panose="020B0604020202020204"/>
                <a:ea typeface="MS PGothic"/>
                <a:cs typeface="Arial" panose="020B0604020202020204"/>
              </a:rPr>
              <a:t>重构代码</a:t>
            </a:r>
            <a:endParaRPr lang="en-US" dirty="0">
              <a:latin typeface="Arial" panose="020B0604020202020204"/>
              <a:ea typeface="MS PGothic"/>
              <a:cs typeface="Arial" panose="020B0604020202020204"/>
            </a:endParaRPr>
          </a:p>
          <a:p>
            <a:pPr marL="285750" indent="-285750">
              <a:buFont typeface="Courier New" panose="02070309020205020404"/>
              <a:buChar char="o"/>
            </a:pPr>
            <a:r>
              <a:rPr lang="en-US" dirty="0">
                <a:solidFill>
                  <a:srgbClr val="FFC000"/>
                </a:solidFill>
                <a:latin typeface="Arial" panose="020B0604020202020204"/>
                <a:ea typeface="MS PGothic"/>
                <a:cs typeface="Arial" panose="020B0604020202020204"/>
              </a:rPr>
              <a:t>perf</a:t>
            </a:r>
            <a:r>
              <a:rPr lang="en-US" dirty="0">
                <a:latin typeface="Arial" panose="020B0604020202020204"/>
                <a:ea typeface="MS PGothic"/>
                <a:cs typeface="Arial" panose="020B0604020202020204"/>
              </a:rPr>
              <a:t>: </a:t>
            </a:r>
            <a:r>
              <a:rPr lang="ja-JP" altLang="en-US" dirty="0">
                <a:latin typeface="Arial" panose="020B0604020202020204"/>
                <a:ea typeface="MS PGothic"/>
                <a:cs typeface="Arial" panose="020B0604020202020204"/>
              </a:rPr>
              <a:t>优化程序性能</a:t>
            </a:r>
            <a:endParaRPr lang="en-US" dirty="0">
              <a:latin typeface="Arial" panose="020B0604020202020204"/>
              <a:ea typeface="MS PGothic"/>
              <a:cs typeface="Arial" panose="020B0604020202020204"/>
            </a:endParaRPr>
          </a:p>
          <a:p>
            <a:pPr marL="285750" indent="-285750">
              <a:buFont typeface="Courier New" panose="02070309020205020404"/>
              <a:buChar char="o"/>
            </a:pPr>
            <a:r>
              <a:rPr lang="en-US" dirty="0">
                <a:solidFill>
                  <a:srgbClr val="FFC000"/>
                </a:solidFill>
                <a:latin typeface="Arial" panose="020B0604020202020204"/>
                <a:ea typeface="MS PGothic"/>
                <a:cs typeface="Arial" panose="020B0604020202020204"/>
              </a:rPr>
              <a:t>test</a:t>
            </a:r>
            <a:r>
              <a:rPr lang="en-US" dirty="0">
                <a:latin typeface="Arial" panose="020B0604020202020204"/>
                <a:ea typeface="MS PGothic"/>
                <a:cs typeface="Arial" panose="020B0604020202020204"/>
              </a:rPr>
              <a:t>: </a:t>
            </a:r>
            <a:r>
              <a:rPr lang="zh-CN" altLang="en-US" dirty="0">
                <a:latin typeface="Arial" panose="020B0604020202020204"/>
                <a:ea typeface="MS PGothic"/>
                <a:cs typeface="Arial" panose="020B0604020202020204"/>
              </a:rPr>
              <a:t>更新</a:t>
            </a:r>
            <a:r>
              <a:rPr lang="ja-JP" altLang="en-US" dirty="0">
                <a:latin typeface="Arial" panose="020B0604020202020204"/>
                <a:ea typeface="MS PGothic"/>
                <a:cs typeface="Arial" panose="020B0604020202020204"/>
              </a:rPr>
              <a:t>测试相关内容</a:t>
            </a:r>
            <a:endParaRPr lang="ja-JP" altLang="en-US" dirty="0">
              <a:latin typeface="Arial" panose="020B0604020202020204"/>
              <a:ea typeface="MS PGothic"/>
              <a:cs typeface="Arial" panose="020B0604020202020204"/>
            </a:endParaRPr>
          </a:p>
        </p:txBody>
      </p:sp>
      <p:pic>
        <p:nvPicPr>
          <p:cNvPr id="6" name="Picture 6" descr="A picture containing bird, flower&#10;&#10;Description generated with very high confide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76202" y="4618733"/>
            <a:ext cx="7935432" cy="189560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193791" y="3449600"/>
            <a:ext cx="4444409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ja-JP" altLang="en-US" sz="2400" dirty="0">
                <a:solidFill>
                  <a:srgbClr val="00B0F0"/>
                </a:solidFill>
                <a:latin typeface="Arial" panose="020B0604020202020204"/>
                <a:ea typeface="MS PGothic"/>
                <a:cs typeface="Arial" panose="020B0604020202020204"/>
              </a:rPr>
              <a:t>description</a:t>
            </a:r>
            <a:endParaRPr lang="ja-JP" altLang="en-US" sz="2400" dirty="0">
              <a:latin typeface="Arial" panose="020B0604020202020204"/>
              <a:ea typeface="MS PGothic"/>
              <a:cs typeface="Arial" panose="020B0604020202020204"/>
            </a:endParaRPr>
          </a:p>
          <a:p>
            <a:pPr marL="285750" indent="-285750">
              <a:buFont typeface="Courier New" panose="02070309020205020404"/>
              <a:buChar char="o"/>
            </a:pPr>
            <a:r>
              <a:rPr lang="ja-JP" altLang="en-US" dirty="0">
                <a:latin typeface="Arial" panose="020B0604020202020204"/>
                <a:ea typeface="MS PGothic"/>
                <a:cs typeface="Arial" panose="020B0604020202020204"/>
              </a:rPr>
              <a:t>英语</a:t>
            </a:r>
            <a:r>
              <a:rPr lang="ja-JP" dirty="0">
                <a:latin typeface="Arial" panose="020B0604020202020204"/>
                <a:ea typeface="MS PGothic"/>
                <a:cs typeface="Arial" panose="020B0604020202020204"/>
              </a:rPr>
              <a:t>使用一般现在时</a:t>
            </a:r>
            <a:endParaRPr lang="ja-JP" dirty="0">
              <a:latin typeface="Arial" panose="020B0604020202020204"/>
              <a:ea typeface="MS PGothic"/>
              <a:cs typeface="Arial" panose="020B0604020202020204"/>
            </a:endParaRPr>
          </a:p>
          <a:p>
            <a:pPr marL="285750" indent="-285750" algn="l">
              <a:buFont typeface="Courier New" panose="02070309020205020404"/>
              <a:buChar char="o"/>
            </a:pPr>
            <a:r>
              <a:rPr lang="zh-CN" altLang="en-US" dirty="0">
                <a:latin typeface="Arial" panose="020B0604020202020204"/>
                <a:ea typeface="MS PGothic"/>
                <a:cs typeface="Arial" panose="020B0604020202020204"/>
              </a:rPr>
              <a:t>首字母</a:t>
            </a:r>
            <a:r>
              <a:rPr lang="ja-JP" altLang="en-US" dirty="0">
                <a:latin typeface="Arial" panose="020B0604020202020204"/>
                <a:ea typeface="MS PGothic"/>
                <a:cs typeface="Arial" panose="020B0604020202020204"/>
              </a:rPr>
              <a:t>不用大写，句尾不用加标点</a:t>
            </a:r>
            <a:endParaRPr lang="ja-JP" dirty="0">
              <a:latin typeface="Arial" panose="020B0604020202020204"/>
              <a:ea typeface="MS PGothic"/>
              <a:cs typeface="Arial" panose="020B0604020202020204"/>
            </a:endParaRPr>
          </a:p>
        </p:txBody>
      </p:sp>
      <p:sp>
        <p:nvSpPr>
          <p:cNvPr id="7" name="Rectangle: Rounded Corners 6"/>
          <p:cNvSpPr/>
          <p:nvPr/>
        </p:nvSpPr>
        <p:spPr>
          <a:xfrm>
            <a:off x="1262837" y="1670419"/>
            <a:ext cx="4492254" cy="1674627"/>
          </a:xfrm>
          <a:prstGeom prst="roundRect">
            <a:avLst/>
          </a:prstGeom>
          <a:noFill/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/>
              <a:ea typeface="MS PGothic"/>
              <a:cs typeface="Arial" panose="020B0604020202020204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24196" y="1767220"/>
            <a:ext cx="4639340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dirty="0">
                <a:solidFill>
                  <a:srgbClr val="00B0F0"/>
                </a:solidFill>
                <a:latin typeface="Arial" panose="020B0604020202020204"/>
                <a:ea typeface="MS PGothic"/>
                <a:cs typeface="Arial" panose="020B0604020202020204"/>
              </a:rPr>
              <a:t>&lt;type&gt;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  <a:latin typeface="Arial" panose="020B0604020202020204"/>
                <a:ea typeface="MS PGothic"/>
                <a:cs typeface="Arial" panose="020B0604020202020204"/>
              </a:rPr>
              <a:t>[optional scope]</a:t>
            </a:r>
            <a:r>
              <a:rPr lang="en-US" dirty="0">
                <a:solidFill>
                  <a:srgbClr val="00B0F0"/>
                </a:solidFill>
                <a:latin typeface="Arial" panose="020B0604020202020204"/>
                <a:ea typeface="MS PGothic"/>
                <a:cs typeface="Arial" panose="020B0604020202020204"/>
              </a:rPr>
              <a:t>: &lt;description&gt;</a:t>
            </a:r>
            <a:br>
              <a:rPr lang="en-US" dirty="0">
                <a:solidFill>
                  <a:srgbClr val="00B0F0"/>
                </a:solidFill>
                <a:latin typeface="Arial" panose="020B0604020202020204"/>
                <a:ea typeface="MS PGothic"/>
                <a:cs typeface="Arial" panose="020B0604020202020204"/>
              </a:rPr>
            </a:br>
            <a:endParaRPr lang="en-US" dirty="0">
              <a:solidFill>
                <a:srgbClr val="00B0F0"/>
              </a:solidFill>
              <a:latin typeface="Arial" panose="020B0604020202020204"/>
              <a:ea typeface="MS PGothic"/>
              <a:cs typeface="Arial" panose="020B0604020202020204"/>
            </a:endParaRPr>
          </a:p>
          <a:p>
            <a:r>
              <a:rPr lang="en-US" dirty="0">
                <a:solidFill>
                  <a:schemeClr val="tx1">
                    <a:lumMod val="65000"/>
                  </a:schemeClr>
                </a:solidFill>
                <a:latin typeface="Arial" panose="020B0604020202020204"/>
                <a:ea typeface="MS PGothic"/>
                <a:cs typeface="Arial" panose="020B0604020202020204"/>
              </a:rPr>
              <a:t>[optional body]</a:t>
            </a:r>
            <a:endParaRPr lang="en-US">
              <a:solidFill>
                <a:schemeClr val="tx1">
                  <a:lumMod val="65000"/>
                </a:schemeClr>
              </a:solidFill>
              <a:latin typeface="Arial" panose="020B0604020202020204"/>
              <a:ea typeface="MS PGothic"/>
              <a:cs typeface="Arial" panose="020B0604020202020204"/>
            </a:endParaRPr>
          </a:p>
          <a:p>
            <a:br>
              <a:rPr lang="en-US" dirty="0">
                <a:solidFill>
                  <a:srgbClr val="00B0F0"/>
                </a:solidFill>
                <a:latin typeface="Arial" panose="020B0604020202020204"/>
                <a:ea typeface="MS PGothic"/>
                <a:cs typeface="Arial" panose="020B0604020202020204"/>
              </a:rPr>
            </a:br>
            <a:r>
              <a:rPr lang="en-US" dirty="0">
                <a:solidFill>
                  <a:schemeClr val="tx1">
                    <a:lumMod val="65000"/>
                  </a:schemeClr>
                </a:solidFill>
                <a:latin typeface="Arial" panose="020B0604020202020204"/>
                <a:ea typeface="MS PGothic"/>
                <a:cs typeface="Arial" panose="020B0604020202020204"/>
              </a:rPr>
              <a:t>[optional footer]</a:t>
            </a:r>
            <a:endParaRPr lang="en-US" dirty="0">
              <a:solidFill>
                <a:schemeClr val="tx1">
                  <a:lumMod val="65000"/>
                </a:schemeClr>
              </a:solidFill>
              <a:latin typeface="Arial" panose="020B0604020202020204"/>
              <a:ea typeface="MS PGothic"/>
              <a:cs typeface="Arial" panose="020B0604020202020204"/>
            </a:endParaRPr>
          </a:p>
          <a:p>
            <a:endParaRPr lang="en-US" dirty="0">
              <a:latin typeface="Arial" panose="020B0604020202020204"/>
              <a:ea typeface="MS PGothic"/>
              <a:cs typeface="Arial" panose="020B0604020202020204"/>
            </a:endParaRPr>
          </a:p>
          <a:p>
            <a:pPr algn="l"/>
            <a:endParaRPr lang="en-US" dirty="0">
              <a:latin typeface="Arial" panose="020B0604020202020204"/>
              <a:ea typeface="MS PGothic"/>
              <a:cs typeface="Arial" panose="020B0604020202020204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92397" y="1041769"/>
            <a:ext cx="524185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dirty="0">
                <a:latin typeface="Arial" panose="020B0604020202020204"/>
                <a:ea typeface="MS PGothic"/>
                <a:cs typeface="Arial" panose="020B0604020202020204"/>
                <a:hlinkClick r:id="rId2"/>
              </a:rPr>
              <a:t>https://www.conventionalcommits.org/</a:t>
            </a:r>
            <a:endParaRPr lang="en-US">
              <a:latin typeface="Arial" panose="020B0604020202020204"/>
              <a:ea typeface="MS PGothic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-382772"/>
            <a:ext cx="9905998" cy="1905000"/>
          </a:xfrm>
        </p:spPr>
        <p:txBody>
          <a:bodyPr/>
          <a:lstStyle/>
          <a:p>
            <a:r>
              <a:rPr lang="ja-JP" altLang="en-US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ＭＳ ゴシック"/>
                <a:cs typeface="Arial" panose="020B0604020202020204"/>
              </a:rPr>
              <a:t>使用 SSH 而非 http</a:t>
            </a:r>
            <a:endParaRPr lang="en-US">
              <a:latin typeface="Arial" panose="020B0604020202020204"/>
              <a:cs typeface="Arial" panose="020B0604020202020204"/>
            </a:endParaRPr>
          </a:p>
        </p:txBody>
      </p:sp>
      <p:pic>
        <p:nvPicPr>
          <p:cNvPr id="5" name="Picture 6" descr="A screenshot of a cell phone&#10;&#10;Description generated with very high confidenc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77417" y="418819"/>
            <a:ext cx="2929269" cy="1701209"/>
          </a:xfrm>
          <a:prstGeom prst="rect">
            <a:avLst/>
          </a:prstGeom>
        </p:spPr>
      </p:pic>
      <p:pic>
        <p:nvPicPr>
          <p:cNvPr id="9" name="Picture 9" descr="A screenshot of a social media post&#10;&#10;Description generated with very high confide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8498" y="2449718"/>
            <a:ext cx="5517388" cy="419118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91609" y="1809307"/>
            <a:ext cx="4612758" cy="3683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ja-JP" altLang="en-US">
                <a:solidFill>
                  <a:srgbClr val="FFC000"/>
                </a:solidFill>
                <a:latin typeface="Arial" panose="020B0604020202020204"/>
                <a:ea typeface="ＭＳ ゴシック"/>
                <a:cs typeface="Arial" panose="020B0604020202020204"/>
              </a:rPr>
              <a:t>不用每次 pull </a:t>
            </a:r>
            <a:r>
              <a:rPr lang="" altLang="ja-JP">
                <a:solidFill>
                  <a:srgbClr val="FFC000"/>
                </a:solidFill>
                <a:latin typeface="Arial" panose="020B0604020202020204"/>
                <a:ea typeface="ＭＳ ゴシック"/>
                <a:cs typeface="Arial" panose="020B0604020202020204"/>
              </a:rPr>
              <a:t>/ </a:t>
            </a:r>
            <a:r>
              <a:rPr lang="ja-JP" altLang="en-US">
                <a:solidFill>
                  <a:srgbClr val="FFC000"/>
                </a:solidFill>
                <a:latin typeface="Arial" panose="020B0604020202020204"/>
                <a:ea typeface="ＭＳ ゴシック"/>
                <a:cs typeface="Arial" panose="020B0604020202020204"/>
              </a:rPr>
              <a:t>push 都输入</a:t>
            </a:r>
            <a:r>
              <a:rPr lang="" altLang="ja-JP">
                <a:solidFill>
                  <a:srgbClr val="FFC000"/>
                </a:solidFill>
                <a:latin typeface="Arial" panose="020B0604020202020204"/>
                <a:ea typeface="ＭＳ ゴシック"/>
                <a:cs typeface="Arial" panose="020B0604020202020204"/>
              </a:rPr>
              <a:t>账号</a:t>
            </a:r>
            <a:r>
              <a:rPr lang="ja-JP" altLang="en-US">
                <a:solidFill>
                  <a:srgbClr val="FFC000"/>
                </a:solidFill>
                <a:latin typeface="Arial" panose="020B0604020202020204"/>
                <a:ea typeface="ＭＳ ゴシック"/>
                <a:cs typeface="Arial" panose="020B0604020202020204"/>
              </a:rPr>
              <a:t>密码</a:t>
            </a:r>
            <a:endParaRPr lang="ja-JP" altLang="en-US">
              <a:solidFill>
                <a:srgbClr val="FFC000"/>
              </a:solidFill>
              <a:latin typeface="Arial" panose="020B0604020202020204"/>
              <a:ea typeface="ＭＳ ゴシック"/>
              <a:cs typeface="Arial" panose="020B0604020202020204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91609" y="3085214"/>
            <a:ext cx="492287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altLang="ja-JP" dirty="0">
                <a:solidFill>
                  <a:schemeClr val="accent6"/>
                </a:solidFill>
                <a:latin typeface="Arial" panose="020B0604020202020204"/>
                <a:ea typeface="ＭＳ ゴシック"/>
                <a:cs typeface="Arial" panose="020B0604020202020204"/>
              </a:rPr>
              <a:t>$ </a:t>
            </a:r>
            <a:r>
              <a:rPr lang="en-US" altLang="ja-JP" dirty="0" err="1">
                <a:solidFill>
                  <a:srgbClr val="FFFFFF"/>
                </a:solidFill>
                <a:latin typeface="Arial" panose="020B0604020202020204"/>
                <a:ea typeface="ＭＳ ゴシック"/>
                <a:cs typeface="Arial" panose="020B0604020202020204"/>
              </a:rPr>
              <a:t>ssh</a:t>
            </a:r>
            <a:r>
              <a:rPr lang="en-US" altLang="ja-JP" dirty="0">
                <a:solidFill>
                  <a:srgbClr val="FFFFFF"/>
                </a:solidFill>
                <a:latin typeface="Arial" panose="020B0604020202020204"/>
                <a:ea typeface="ＭＳ ゴシック"/>
                <a:cs typeface="Arial" panose="020B0604020202020204"/>
              </a:rPr>
              <a:t>-keygen</a:t>
            </a:r>
            <a:endParaRPr lang="en-US" altLang="ja-JP" dirty="0">
              <a:solidFill>
                <a:srgbClr val="FFFFFF"/>
              </a:solidFill>
              <a:latin typeface="Arial" panose="020B0604020202020204"/>
              <a:ea typeface="ＭＳ ゴシック"/>
              <a:cs typeface="Arial" panose="020B0604020202020204"/>
            </a:endParaRPr>
          </a:p>
          <a:p>
            <a:r>
              <a:rPr lang="en-US" altLang="ja-JP" dirty="0">
                <a:solidFill>
                  <a:schemeClr val="accent6"/>
                </a:solidFill>
                <a:latin typeface="Arial" panose="020B0604020202020204"/>
                <a:ea typeface="ＭＳ ゴシック"/>
                <a:cs typeface="Arial" panose="020B0604020202020204"/>
              </a:rPr>
              <a:t>$ 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cat ~/.</a:t>
            </a:r>
            <a:r>
              <a:rPr lang="en-US" dirty="0" err="1">
                <a:latin typeface="Arial" panose="020B0604020202020204"/>
                <a:ea typeface="+mn-lt"/>
                <a:cs typeface="Arial" panose="020B0604020202020204"/>
              </a:rPr>
              <a:t>ssh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/id_rsa.pub</a:t>
            </a:r>
            <a:endParaRPr lang="en-US" dirty="0">
              <a:latin typeface="Arial" panose="020B0604020202020204"/>
              <a:ea typeface="+mn-lt"/>
              <a:cs typeface="Arial" panose="020B0604020202020204"/>
            </a:endParaRPr>
          </a:p>
          <a:p>
            <a:endParaRPr lang="en-US" dirty="0">
              <a:latin typeface="Arial" panose="020B0604020202020204"/>
              <a:ea typeface="ＭＳ ゴシック"/>
              <a:cs typeface="Arial" panose="020B0604020202020204"/>
            </a:endParaRPr>
          </a:p>
          <a:p>
            <a:r>
              <a:rPr lang="en-US" dirty="0">
                <a:latin typeface="Arial" panose="020B0604020202020204"/>
                <a:ea typeface="ＭＳ ゴシック"/>
                <a:cs typeface="Arial" panose="020B0604020202020204"/>
              </a:rPr>
              <a:t>Copy and </a:t>
            </a:r>
            <a:r>
              <a:rPr lang="en-US" dirty="0">
                <a:solidFill>
                  <a:srgbClr val="FFFFFF"/>
                </a:solidFill>
                <a:latin typeface="Arial" panose="020B0604020202020204"/>
                <a:ea typeface="ＭＳ ゴシック"/>
                <a:cs typeface="Arial" panose="020B0604020202020204"/>
              </a:rPr>
              <a:t>add</a:t>
            </a:r>
            <a:r>
              <a:rPr lang="en-US" dirty="0">
                <a:latin typeface="Arial" panose="020B0604020202020204"/>
                <a:ea typeface="ＭＳ ゴシック"/>
                <a:cs typeface="Arial" panose="020B0604020202020204"/>
              </a:rPr>
              <a:t> key to GitHub, GitLab ...</a:t>
            </a:r>
            <a:endParaRPr lang="en-US" dirty="0">
              <a:latin typeface="Arial" panose="020B0604020202020204"/>
              <a:ea typeface="ＭＳ ゴシック"/>
              <a:cs typeface="Arial" panose="020B0604020202020204"/>
            </a:endParaRPr>
          </a:p>
        </p:txBody>
      </p:sp>
      <p:sp>
        <p:nvSpPr>
          <p:cNvPr id="14" name="Rectangle: Rounded Corners 13"/>
          <p:cNvSpPr/>
          <p:nvPr/>
        </p:nvSpPr>
        <p:spPr>
          <a:xfrm>
            <a:off x="1005884" y="2804558"/>
            <a:ext cx="4864394" cy="1621465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/>
              <a:cs typeface="Arial" panose="020B060402020202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3692" y="-365051"/>
            <a:ext cx="9905998" cy="1905000"/>
          </a:xfrm>
        </p:spPr>
        <p:txBody>
          <a:bodyPr/>
          <a:lstStyle/>
          <a:p>
            <a:r>
              <a:rPr lang="en-US" cap="none" dirty="0">
                <a:effectLst>
                  <a:glow rad="38100">
                    <a:prstClr val="black">
                      <a:lumMod val="65000"/>
                      <a:lumOff val="35000"/>
                      <a:alpha val="40000"/>
                    </a:prst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Arial" panose="020B0604020202020204"/>
                <a:ea typeface="+mj-lt"/>
                <a:cs typeface="Arial" panose="020B0604020202020204"/>
              </a:rPr>
              <a:t>Find &amp; Remove Big Files</a:t>
            </a:r>
            <a:endParaRPr lang="en-US" cap="none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27051" y="1056167"/>
            <a:ext cx="532159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en-US" dirty="0">
                <a:latin typeface="Arial" panose="020B0604020202020204"/>
                <a:ea typeface="+mn-lt"/>
                <a:cs typeface="Arial" panose="020B0604020202020204"/>
                <a:hlinkClick r:id="rId1"/>
              </a:rPr>
              <a:t>http://lonsty.me/archives/git-remove-blobs</a:t>
            </a:r>
            <a:endParaRPr lang="en-US">
              <a:latin typeface="Arial" panose="020B0604020202020204"/>
              <a:cs typeface="Arial" panose="020B0604020202020204"/>
            </a:endParaRPr>
          </a:p>
        </p:txBody>
      </p:sp>
      <p:pic>
        <p:nvPicPr>
          <p:cNvPr id="8" name="Picture 8" descr="A picture containing card, drawing&#10;&#10;Description generated with very high confidenc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912" y="1747284"/>
            <a:ext cx="1653363" cy="165336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890158" y="2182554"/>
            <a:ext cx="370899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ja-JP" altLang="en-US" dirty="0">
                <a:solidFill>
                  <a:srgbClr val="FF0000"/>
                </a:solidFill>
                <a:latin typeface="Arial" panose="020B0604020202020204"/>
                <a:ea typeface="ＭＳ ゴシック"/>
                <a:cs typeface="Arial" panose="020B0604020202020204"/>
              </a:rPr>
              <a:t>不要</a:t>
            </a:r>
            <a:r>
              <a:rPr lang="ja-JP" altLang="en-US" dirty="0">
                <a:latin typeface="Arial" panose="020B0604020202020204"/>
                <a:ea typeface="ＭＳ ゴシック"/>
                <a:cs typeface="Arial" panose="020B0604020202020204"/>
              </a:rPr>
              <a:t>把大文件</a:t>
            </a:r>
            <a:r>
              <a:rPr lang="zh-CN" altLang="en-US" dirty="0">
                <a:latin typeface="Arial" panose="020B0604020202020204"/>
                <a:ea typeface="ＭＳ ゴシック"/>
                <a:cs typeface="Arial" panose="020B0604020202020204"/>
              </a:rPr>
              <a:t>（</a:t>
            </a:r>
            <a:r>
              <a:rPr lang="ja-JP" altLang="en-US" dirty="0">
                <a:latin typeface="Arial" panose="020B0604020202020204"/>
                <a:ea typeface="ＭＳ ゴシック"/>
                <a:cs typeface="Arial" panose="020B0604020202020204"/>
              </a:rPr>
              <a:t>夹</a:t>
            </a:r>
            <a:r>
              <a:rPr lang="zh-CN" altLang="en-US" dirty="0">
                <a:latin typeface="Arial" panose="020B0604020202020204"/>
                <a:ea typeface="ＭＳ ゴシック"/>
                <a:cs typeface="Arial" panose="020B0604020202020204"/>
              </a:rPr>
              <a:t>）</a:t>
            </a:r>
            <a:r>
              <a:rPr lang="ja-JP" altLang="en-US" dirty="0">
                <a:latin typeface="Arial" panose="020B0604020202020204"/>
                <a:ea typeface="ＭＳ ゴシック"/>
                <a:cs typeface="Arial" panose="020B0604020202020204"/>
              </a:rPr>
              <a:t>，如虚拟环境 </a:t>
            </a:r>
            <a:r>
              <a:rPr lang="ja-JP" altLang="en-US" dirty="0">
                <a:solidFill>
                  <a:schemeClr val="accent4">
                    <a:lumMod val="75000"/>
                  </a:schemeClr>
                </a:solidFill>
                <a:latin typeface="Arial" panose="020B0604020202020204"/>
                <a:ea typeface="ＭＳ ゴシック"/>
                <a:cs typeface="Arial" panose="020B0604020202020204"/>
              </a:rPr>
              <a:t>venv/</a:t>
            </a:r>
            <a:r>
              <a:rPr lang="ja-JP" altLang="en-US" dirty="0">
                <a:latin typeface="Arial" panose="020B0604020202020204"/>
                <a:ea typeface="ＭＳ ゴシック"/>
                <a:cs typeface="Arial" panose="020B0604020202020204"/>
              </a:rPr>
              <a:t>，编译目录 </a:t>
            </a:r>
            <a:r>
              <a:rPr lang="ja-JP" altLang="en-US" dirty="0">
                <a:solidFill>
                  <a:schemeClr val="accent4">
                    <a:lumMod val="75000"/>
                  </a:schemeClr>
                </a:solidFill>
                <a:latin typeface="Arial" panose="020B0604020202020204"/>
                <a:ea typeface="ＭＳ ゴシック"/>
                <a:cs typeface="Arial" panose="020B0604020202020204"/>
              </a:rPr>
              <a:t>dist/</a:t>
            </a:r>
            <a:r>
              <a:rPr lang="ja-JP" altLang="en-US" dirty="0">
                <a:latin typeface="Arial" panose="020B0604020202020204"/>
                <a:ea typeface="ＭＳ ゴシック"/>
                <a:cs typeface="Arial" panose="020B0604020202020204"/>
              </a:rPr>
              <a:t>，</a:t>
            </a:r>
            <a:r>
              <a:rPr lang="ja-JP" altLang="en-US" dirty="0">
                <a:solidFill>
                  <a:schemeClr val="accent4">
                    <a:lumMod val="75000"/>
                  </a:schemeClr>
                </a:solidFill>
                <a:latin typeface="Arial" panose="020B0604020202020204"/>
                <a:ea typeface="ＭＳ ゴシック"/>
                <a:cs typeface="Arial" panose="020B0604020202020204"/>
              </a:rPr>
              <a:t>docker image </a:t>
            </a:r>
            <a:r>
              <a:rPr lang="ja-JP" altLang="en-US" dirty="0">
                <a:latin typeface="Arial" panose="020B0604020202020204"/>
                <a:ea typeface="ＭＳ ゴシック"/>
                <a:cs typeface="Arial" panose="020B0604020202020204"/>
              </a:rPr>
              <a:t>等推送到 Git 仓库</a:t>
            </a:r>
            <a:endParaRPr lang="ja-JP" altLang="en-US" dirty="0">
              <a:latin typeface="Arial" panose="020B0604020202020204"/>
              <a:ea typeface="ＭＳ ゴシック"/>
              <a:cs typeface="Arial" panose="020B0604020202020204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98894" y="3778546"/>
            <a:ext cx="517096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ja-JP" altLang="en-US">
                <a:latin typeface="Arial" panose="020B0604020202020204"/>
                <a:ea typeface="ＭＳ ゴシック"/>
                <a:cs typeface="Arial" panose="020B0604020202020204"/>
              </a:rPr>
              <a:t>- </a:t>
            </a:r>
            <a:r>
              <a:rPr lang="ja-JP" altLang="en-US">
                <a:solidFill>
                  <a:schemeClr val="tx1">
                    <a:lumMod val="75000"/>
                  </a:schemeClr>
                </a:solidFill>
                <a:latin typeface="Arial" panose="020B0604020202020204"/>
                <a:ea typeface="ＭＳ ゴシック"/>
                <a:cs typeface="Arial" panose="020B0604020202020204"/>
              </a:rPr>
              <a:t>一不留神把这些 push 上去了？</a:t>
            </a:r>
            <a:endParaRPr lang="en-US" altLang="ja-JP">
              <a:solidFill>
                <a:schemeClr val="tx1">
                  <a:lumMod val="75000"/>
                </a:schemeClr>
              </a:solidFill>
              <a:latin typeface="Arial" panose="020B0604020202020204"/>
              <a:cs typeface="Arial" panose="020B0604020202020204"/>
            </a:endParaRPr>
          </a:p>
          <a:p>
            <a:r>
              <a:rPr lang="ja-JP" altLang="en-US">
                <a:latin typeface="Arial" panose="020B0604020202020204"/>
                <a:ea typeface="ＭＳ ゴシック"/>
                <a:cs typeface="Arial" panose="020B0604020202020204"/>
              </a:rPr>
              <a:t>- </a:t>
            </a:r>
            <a:r>
              <a:rPr lang="ja-JP" altLang="en-US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/>
                <a:ea typeface="ＭＳ ゴシック"/>
                <a:cs typeface="Arial" panose="020B0604020202020204"/>
              </a:rPr>
              <a:t>还有后悔药！</a:t>
            </a:r>
            <a:endParaRPr lang="ja-JP">
              <a:solidFill>
                <a:schemeClr val="accent5">
                  <a:lumMod val="60000"/>
                  <a:lumOff val="40000"/>
                </a:schemeClr>
              </a:solidFill>
              <a:latin typeface="Arial" panose="020B0604020202020204"/>
              <a:cs typeface="Arial" panose="020B0604020202020204"/>
            </a:endParaRPr>
          </a:p>
        </p:txBody>
      </p:sp>
      <p:pic>
        <p:nvPicPr>
          <p:cNvPr id="12" name="Picture 12" descr="A close up of text on a black background&#10;&#10;Description generated with high confidenc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316" y="4709909"/>
            <a:ext cx="5428785" cy="1837723"/>
          </a:xfrm>
          <a:prstGeom prst="rect">
            <a:avLst/>
          </a:prstGeom>
        </p:spPr>
      </p:pic>
      <p:sp>
        <p:nvSpPr>
          <p:cNvPr id="14" name="Rectangle: Rounded Corners 13"/>
          <p:cNvSpPr/>
          <p:nvPr/>
        </p:nvSpPr>
        <p:spPr>
          <a:xfrm>
            <a:off x="6138309" y="449890"/>
            <a:ext cx="5794743" cy="6220045"/>
          </a:xfrm>
          <a:prstGeom prst="round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/>
              <a:cs typeface="Arial" panose="020B0604020202020204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412319" y="2123852"/>
            <a:ext cx="5551966" cy="181588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sz="1400" dirty="0">
                <a:solidFill>
                  <a:schemeClr val="accent6"/>
                </a:solidFill>
                <a:latin typeface="Arial" panose="020B0604020202020204"/>
                <a:ea typeface="+mn-lt"/>
                <a:cs typeface="Arial" panose="020B0604020202020204"/>
              </a:rPr>
              <a:t>$ </a:t>
            </a:r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git rev-list --objects --all \</a:t>
            </a:r>
            <a:endParaRPr lang="en-US" sz="1400" dirty="0">
              <a:latin typeface="Arial" panose="020B0604020202020204"/>
              <a:cs typeface="Arial" panose="020B0604020202020204"/>
            </a:endParaRPr>
          </a:p>
          <a:p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| git cat-file --batch-check='%(</a:t>
            </a:r>
            <a:r>
              <a:rPr lang="en-US" sz="1400" err="1">
                <a:latin typeface="Arial" panose="020B0604020202020204"/>
                <a:ea typeface="+mn-lt"/>
                <a:cs typeface="Arial" panose="020B0604020202020204"/>
              </a:rPr>
              <a:t>objecttype</a:t>
            </a:r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) %(</a:t>
            </a:r>
            <a:r>
              <a:rPr lang="en-US" sz="1400" err="1">
                <a:latin typeface="Arial" panose="020B0604020202020204"/>
                <a:ea typeface="+mn-lt"/>
                <a:cs typeface="Arial" panose="020B0604020202020204"/>
              </a:rPr>
              <a:t>objectname</a:t>
            </a:r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) %(</a:t>
            </a:r>
            <a:r>
              <a:rPr lang="en-US" sz="1400" err="1">
                <a:latin typeface="Arial" panose="020B0604020202020204"/>
                <a:ea typeface="+mn-lt"/>
                <a:cs typeface="Arial" panose="020B0604020202020204"/>
              </a:rPr>
              <a:t>objectsize</a:t>
            </a:r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) %(rest)' \</a:t>
            </a:r>
            <a:endParaRPr lang="en-US" sz="1400" dirty="0">
              <a:latin typeface="Arial" panose="020B0604020202020204"/>
              <a:cs typeface="Arial" panose="020B0604020202020204"/>
            </a:endParaRPr>
          </a:p>
          <a:p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| sed -n 's/^blob //p' \</a:t>
            </a:r>
            <a:endParaRPr lang="en-US" sz="1400" dirty="0">
              <a:latin typeface="Arial" panose="020B0604020202020204"/>
              <a:cs typeface="Arial" panose="020B0604020202020204"/>
            </a:endParaRPr>
          </a:p>
          <a:p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| sort --numeric-sort --key=2 \</a:t>
            </a:r>
            <a:endParaRPr lang="en-US" sz="1400" dirty="0">
              <a:latin typeface="Arial" panose="020B0604020202020204"/>
              <a:cs typeface="Arial" panose="020B0604020202020204"/>
            </a:endParaRPr>
          </a:p>
          <a:p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| cut -c 1-12,41- \</a:t>
            </a:r>
            <a:endParaRPr lang="en-US" sz="1400" dirty="0">
              <a:latin typeface="Arial" panose="020B0604020202020204"/>
              <a:cs typeface="Arial" panose="020B0604020202020204"/>
            </a:endParaRPr>
          </a:p>
          <a:p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| $(command -v </a:t>
            </a:r>
            <a:r>
              <a:rPr lang="en-US" sz="1400" err="1">
                <a:latin typeface="Arial" panose="020B0604020202020204"/>
                <a:ea typeface="+mn-lt"/>
                <a:cs typeface="Arial" panose="020B0604020202020204"/>
              </a:rPr>
              <a:t>gnumfmt</a:t>
            </a:r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 || echo </a:t>
            </a:r>
            <a:r>
              <a:rPr lang="en-US" sz="1400" err="1">
                <a:latin typeface="Arial" panose="020B0604020202020204"/>
                <a:ea typeface="+mn-lt"/>
                <a:cs typeface="Arial" panose="020B0604020202020204"/>
              </a:rPr>
              <a:t>numfmt</a:t>
            </a:r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) --field=2 --to=</a:t>
            </a:r>
            <a:r>
              <a:rPr lang="en-US" sz="1400" err="1">
                <a:latin typeface="Arial" panose="020B0604020202020204"/>
                <a:ea typeface="+mn-lt"/>
                <a:cs typeface="Arial" panose="020B0604020202020204"/>
              </a:rPr>
              <a:t>iec-i</a:t>
            </a:r>
            <a:r>
              <a:rPr lang="en-US" sz="1400" dirty="0">
                <a:latin typeface="Arial" panose="020B0604020202020204"/>
                <a:ea typeface="+mn-lt"/>
                <a:cs typeface="Arial" panose="020B0604020202020204"/>
              </a:rPr>
              <a:t> --suffix=B --padding=7 --round=nearest</a:t>
            </a:r>
            <a:endParaRPr lang="en-US" sz="14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377984" y="1123728"/>
            <a:ext cx="543678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Arial" panose="020B0604020202020204"/>
                <a:ea typeface="+mn-lt"/>
                <a:cs typeface="Arial" panose="020B0604020202020204"/>
              </a:rPr>
              <a:t>$ 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git clone --mirror git://example.com/some-big-repo.git</a:t>
            </a:r>
            <a:endParaRPr lang="en-US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414533" y="4208278"/>
            <a:ext cx="5640572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Arial" panose="020B0604020202020204"/>
                <a:ea typeface="+mn-lt"/>
                <a:cs typeface="Arial" panose="020B0604020202020204"/>
              </a:rPr>
              <a:t>$ 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java -jar bfg.jar --strip-blobs-bigger-than 100M some-big-</a:t>
            </a:r>
            <a:r>
              <a:rPr lang="en-US" err="1">
                <a:latin typeface="Arial" panose="020B0604020202020204"/>
                <a:ea typeface="+mn-lt"/>
                <a:cs typeface="Arial" panose="020B0604020202020204"/>
              </a:rPr>
              <a:t>repo.git</a:t>
            </a:r>
            <a:endParaRPr lang="en-US" err="1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416748" y="5202865"/>
            <a:ext cx="541020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en-US" dirty="0">
                <a:solidFill>
                  <a:schemeClr val="accent6"/>
                </a:solidFill>
                <a:latin typeface="Arial" panose="020B0604020202020204"/>
                <a:ea typeface="+mn-lt"/>
                <a:cs typeface="Arial" panose="020B0604020202020204"/>
              </a:rPr>
              <a:t>$ 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cd some-big-</a:t>
            </a:r>
            <a:r>
              <a:rPr lang="en-US" err="1">
                <a:latin typeface="Arial" panose="020B0604020202020204"/>
                <a:ea typeface="+mn-lt"/>
                <a:cs typeface="Arial" panose="020B0604020202020204"/>
              </a:rPr>
              <a:t>repo.git</a:t>
            </a:r>
            <a:endParaRPr lang="en-US" err="1">
              <a:latin typeface="Arial" panose="020B0604020202020204"/>
              <a:cs typeface="Arial" panose="020B0604020202020204"/>
            </a:endParaRPr>
          </a:p>
          <a:p>
            <a:r>
              <a:rPr lang="en-US" dirty="0">
                <a:solidFill>
                  <a:schemeClr val="accent6"/>
                </a:solidFill>
                <a:latin typeface="Arial" panose="020B0604020202020204"/>
                <a:ea typeface="+mn-lt"/>
                <a:cs typeface="Arial" panose="020B0604020202020204"/>
              </a:rPr>
              <a:t>$ 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git </a:t>
            </a:r>
            <a:r>
              <a:rPr lang="en-US" err="1">
                <a:latin typeface="Arial" panose="020B0604020202020204"/>
                <a:ea typeface="+mn-lt"/>
                <a:cs typeface="Arial" panose="020B0604020202020204"/>
              </a:rPr>
              <a:t>reflog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 expire --expire=now --all &amp;&amp; git </a:t>
            </a:r>
            <a:r>
              <a:rPr lang="en-US" err="1">
                <a:latin typeface="Arial" panose="020B0604020202020204"/>
                <a:ea typeface="+mn-lt"/>
                <a:cs typeface="Arial" panose="020B0604020202020204"/>
              </a:rPr>
              <a:t>gc</a:t>
            </a:r>
            <a:r>
              <a:rPr lang="en-US" dirty="0">
                <a:latin typeface="Arial" panose="020B0604020202020204"/>
                <a:ea typeface="+mn-lt"/>
                <a:cs typeface="Arial" panose="020B0604020202020204"/>
              </a:rPr>
              <a:t> --prune=now –aggressive</a:t>
            </a:r>
            <a:endParaRPr lang="en-US" dirty="0">
              <a:latin typeface="Arial" panose="020B0604020202020204"/>
              <a:ea typeface="+mn-lt"/>
              <a:cs typeface="Arial" panose="020B0604020202020204"/>
            </a:endParaRPr>
          </a:p>
          <a:p>
            <a:r>
              <a:rPr lang="en-US">
                <a:solidFill>
                  <a:schemeClr val="accent6"/>
                </a:solidFill>
                <a:latin typeface="Arial" panose="020B0604020202020204"/>
                <a:cs typeface="Arial" panose="020B0604020202020204"/>
              </a:rPr>
              <a:t>$ </a:t>
            </a:r>
            <a:r>
              <a:rPr lang="en-US">
                <a:latin typeface="Arial" panose="020B0604020202020204"/>
                <a:cs typeface="Arial" panose="020B0604020202020204"/>
              </a:rPr>
              <a:t>git push</a:t>
            </a:r>
            <a:endParaRPr lang="en-US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55833" y="747159"/>
            <a:ext cx="360266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ja-JP" altLang="en-US">
                <a:solidFill>
                  <a:srgbClr val="00B0F0"/>
                </a:solidFill>
                <a:latin typeface="Arial" panose="020B0604020202020204"/>
                <a:ea typeface="ＭＳ ゴシック"/>
                <a:cs typeface="Arial" panose="020B0604020202020204"/>
              </a:rPr>
              <a:t>克隆需要处理的仓库镜像</a:t>
            </a:r>
            <a:endParaRPr lang="en-US">
              <a:solidFill>
                <a:srgbClr val="00B0F0"/>
              </a:solidFill>
              <a:latin typeface="Arial" panose="020B0604020202020204"/>
              <a:cs typeface="Arial" panose="020B0604020202020204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74661" y="1829243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pPr algn="l"/>
            <a:r>
              <a:rPr lang="ja-JP" altLang="en-US">
                <a:solidFill>
                  <a:srgbClr val="00B0F0"/>
                </a:solidFill>
                <a:latin typeface="Arial" panose="020B0604020202020204"/>
                <a:ea typeface="ＭＳ ゴシック"/>
                <a:cs typeface="Arial" panose="020B0604020202020204"/>
              </a:rPr>
              <a:t>列出所有历史文件</a:t>
            </a:r>
            <a:endParaRPr lang="en-US">
              <a:solidFill>
                <a:srgbClr val="00B0F0"/>
              </a:solidFill>
              <a:latin typeface="Arial" panose="020B0604020202020204"/>
              <a:ea typeface="ＭＳ ゴシック"/>
              <a:cs typeface="Arial" panose="020B0604020202020204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374661" y="393803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ja-JP" altLang="en-US">
                <a:solidFill>
                  <a:srgbClr val="00B0F0"/>
                </a:solidFill>
                <a:latin typeface="Arial" panose="020B0604020202020204"/>
                <a:ea typeface="ＭＳ ゴシック"/>
                <a:cs typeface="Arial" panose="020B0604020202020204"/>
              </a:rPr>
              <a:t>清理大于 100M 的文件</a:t>
            </a:r>
            <a:endParaRPr lang="ja-JP" altLang="en-US" dirty="0">
              <a:solidFill>
                <a:srgbClr val="00B0F0"/>
              </a:solidFill>
              <a:latin typeface="Arial" panose="020B0604020202020204"/>
              <a:ea typeface="ＭＳ ゴシック"/>
              <a:cs typeface="Arial" panose="020B0604020202020204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18963" y="4912685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spAutoFit/>
          </a:bodyPr>
          <a:lstStyle/>
          <a:p>
            <a:r>
              <a:rPr lang="ja-JP" altLang="en-US">
                <a:solidFill>
                  <a:srgbClr val="00B0F0"/>
                </a:solidFill>
                <a:latin typeface="Arial" panose="020B0604020202020204"/>
                <a:ea typeface="ＭＳ ゴシック"/>
                <a:cs typeface="Arial" panose="020B0604020202020204"/>
              </a:rPr>
              <a:t>重整并提交</a:t>
            </a:r>
            <a:endParaRPr lang="ja-JP" altLang="en-US" dirty="0">
              <a:solidFill>
                <a:srgbClr val="00B0F0"/>
              </a:solidFill>
              <a:latin typeface="Arial" panose="020B0604020202020204"/>
              <a:ea typeface="ＭＳ ゴシック"/>
              <a:cs typeface="Arial" panose="020B0604020202020204"/>
            </a:endParaRP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TC103457485[[fn=Mesh]]</Template>
  <TotalTime>0</TotalTime>
  <Words>5466</Words>
  <Application>WPS 演示</Application>
  <PresentationFormat>宽屏</PresentationFormat>
  <Paragraphs>275</Paragraphs>
  <Slides>41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41</vt:i4>
      </vt:variant>
    </vt:vector>
  </HeadingPairs>
  <TitlesOfParts>
    <vt:vector size="60" baseType="lpstr">
      <vt:lpstr>Arial</vt:lpstr>
      <vt:lpstr>SimSun</vt:lpstr>
      <vt:lpstr>Wingdings</vt:lpstr>
      <vt:lpstr>Arial</vt:lpstr>
      <vt:lpstr>微软雅黑</vt:lpstr>
      <vt:lpstr>Courier New</vt:lpstr>
      <vt:lpstr>MS Gothic</vt:lpstr>
      <vt:lpstr>Gubbi</vt:lpstr>
      <vt:lpstr>ＭＳ ゴシック</vt:lpstr>
      <vt:lpstr>MS PGothic</vt:lpstr>
      <vt:lpstr>SimSun</vt:lpstr>
      <vt:lpstr>文泉驿微米黑</vt:lpstr>
      <vt:lpstr>Arial Unicode MS</vt:lpstr>
      <vt:lpstr>Century Gothic</vt:lpstr>
      <vt:lpstr>等线</vt:lpstr>
      <vt:lpstr>MT Extra</vt:lpstr>
      <vt:lpstr>Times New Roman</vt:lpstr>
      <vt:lpstr>微软雅黑</vt:lpstr>
      <vt:lpstr>Mesh</vt:lpstr>
      <vt:lpstr>PowerPoint 演示文稿</vt:lpstr>
      <vt:lpstr>为什么要用 Git ？</vt:lpstr>
      <vt:lpstr>PowerPoint 演示文稿</vt:lpstr>
      <vt:lpstr>PowerPoint 演示文稿</vt:lpstr>
      <vt:lpstr>PowerPoint 演示文稿</vt:lpstr>
      <vt:lpstr>Git Repository Name Convention</vt:lpstr>
      <vt:lpstr>Git Commit Convention</vt:lpstr>
      <vt:lpstr>使用 SSH 而非 http</vt:lpstr>
      <vt:lpstr>Find &amp; Remove Big Files</vt:lpstr>
      <vt:lpstr>Git submodule</vt:lpstr>
      <vt:lpstr>Git submodule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Allen Shaw</dc:creator>
  <cp:lastModifiedBy>lonsty</cp:lastModifiedBy>
  <cp:revision>2097</cp:revision>
  <dcterms:created xsi:type="dcterms:W3CDTF">2020-10-27T14:57:08Z</dcterms:created>
  <dcterms:modified xsi:type="dcterms:W3CDTF">2020-10-27T14:57:08Z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2052-11.1.0.8865</vt:lpwstr>
  </property>
</Properties>
</file>

<file path=docProps/thumbnail.jpeg>
</file>